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6"/>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48" r:id="rId38"/>
    <p:sldId id="329" r:id="rId39"/>
    <p:sldId id="360" r:id="rId40"/>
    <p:sldId id="361" r:id="rId41"/>
    <p:sldId id="362" r:id="rId42"/>
    <p:sldId id="353" r:id="rId43"/>
    <p:sldId id="364" r:id="rId44"/>
    <p:sldId id="363" r:id="rId45"/>
    <p:sldId id="365" r:id="rId46"/>
    <p:sldId id="354" r:id="rId47"/>
    <p:sldId id="366" r:id="rId48"/>
    <p:sldId id="367" r:id="rId49"/>
    <p:sldId id="355" r:id="rId50"/>
    <p:sldId id="356" r:id="rId51"/>
    <p:sldId id="357" r:id="rId52"/>
    <p:sldId id="358" r:id="rId53"/>
    <p:sldId id="359" r:id="rId54"/>
    <p:sldId id="36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varScale="1">
        <p:scale>
          <a:sx n="60" d="100"/>
          <a:sy n="60" d="100"/>
        </p:scale>
        <p:origin x="82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3/16/2020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quarteroffset"/><Relationship Id="rId7" Type="http://schemas.openxmlformats.org/officeDocument/2006/relationships/hyperlink" Target="#trackingratio"/><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minusquarter"/><Relationship Id="rId5" Type="http://schemas.openxmlformats.org/officeDocument/2006/relationships/hyperlink" Target="#plusquarter"/><Relationship Id="rId4" Type="http://schemas.openxmlformats.org/officeDocument/2006/relationships/hyperlink" Target="#nooffset"/></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STwMN"/><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a:t>
            </a:r>
            <a:r>
              <a:rPr lang="en-US" sz="1200" u="none" strike="noStrike" kern="1200" dirty="0" err="1">
                <a:solidFill>
                  <a:schemeClr val="tx1"/>
                </a:solidFill>
                <a:effectLst/>
                <a:latin typeface="+mn-lt"/>
                <a:ea typeface="+mn-ea"/>
                <a:cs typeface="+mn-cs"/>
              </a:rPr>
              <a:t>harbour</a:t>
            </a:r>
            <a:r>
              <a:rPr lang="en-US" sz="1200" u="none" strike="noStrike" kern="1200" dirty="0">
                <a:solidFill>
                  <a:schemeClr val="tx1"/>
                </a:solidFill>
                <a:effectLst/>
                <a:latin typeface="+mn-lt"/>
                <a:ea typeface="+mn-ea"/>
                <a:cs typeface="+mn-cs"/>
              </a:rPr>
              <a:t>,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Handling the predictions according to the windows maximum </a:t>
            </a:r>
            <a:r>
              <a:rPr lang="en-US" dirty="0" err="1"/>
              <a:t>coeff</a:t>
            </a:r>
            <a:r>
              <a:rPr lang="en-US" dirty="0"/>
              <a:t>. values is a topic outside the scope of the thesis .</a:t>
            </a:r>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mn-lt"/>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mn-lt"/>
                        <a:ea typeface="+mn-ea"/>
                        <a:cs typeface="+mn-cs"/>
                      </a:rPr>
                      <m:t>5</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mn-lt"/>
                        <a:ea typeface="+mn-ea"/>
                        <a:cs typeface="+mn-cs"/>
                      </a:rPr>
                      <m:t>𝛼</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𝑆𝑁𝑅</m:t>
                        </m:r>
                      </m:e>
                      <m:sub>
                        <m:r>
                          <a:rPr lang="en-US" sz="1200" i="1" kern="1200">
                            <a:solidFill>
                              <a:schemeClr val="tx1"/>
                            </a:solidFill>
                            <a:effectLst/>
                            <a:latin typeface="+mn-lt"/>
                            <a:ea typeface="+mn-ea"/>
                            <a:cs typeface="+mn-cs"/>
                          </a:rPr>
                          <m:t>𝑝𝑑</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100</m:t>
                        </m:r>
                        <m:r>
                          <a:rPr lang="en-US" sz="1200" i="1" kern="1200">
                            <a:solidFill>
                              <a:schemeClr val="tx1"/>
                            </a:solidFill>
                            <a:effectLst/>
                            <a:latin typeface="+mn-lt"/>
                            <a:ea typeface="+mn-ea"/>
                            <a:cs typeface="+mn-cs"/>
                          </a:rPr>
                          <m:t>%</m:t>
                        </m:r>
                      </m:sub>
                    </m:sSub>
                  </m:oMath>
                </a14:m>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r>
                  <a:rPr lang="en-US" sz="1200" i="0" kern="1200">
                    <a:solidFill>
                      <a:schemeClr val="tx1"/>
                    </a:solidFill>
                    <a:effectLst/>
                    <a:latin typeface="+mn-lt"/>
                    <a:ea typeface="+mn-ea"/>
                    <a:cs typeface="+mn-cs"/>
                  </a:rPr>
                  <a:t>〖𝑆𝑁𝑅〗_(𝑝𝑑=100%)</a:t>
                </a:r>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14:m>
                  <m:oMath xmlns:m="http://schemas.openxmlformats.org/officeDocument/2006/math">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𝜒</m:t>
                        </m:r>
                        <m:r>
                          <a:rPr lang="en-US" sz="1200" i="1" kern="1200">
                            <a:solidFill>
                              <a:schemeClr val="tx1"/>
                            </a:solidFill>
                            <a:effectLst/>
                            <a:latin typeface="+mn-lt"/>
                            <a:ea typeface="+mn-ea"/>
                            <a:cs typeface="+mn-cs"/>
                          </a:rPr>
                          <m:t>𝑓</m:t>
                        </m:r>
                      </m:e>
                    </m:acc>
                  </m:oMath>
                </a14:m>
                <a:r>
                  <a:rPr lang="en-US" sz="1200" kern="1200" dirty="0">
                    <a:solidFill>
                      <a:schemeClr val="tx1"/>
                    </a:solidFill>
                    <a:effectLst/>
                    <a:latin typeface="+mn-lt"/>
                    <a:ea typeface="+mn-ea"/>
                    <a:cs typeface="+mn-cs"/>
                  </a:rPr>
                  <a:t> is larger than in </a:t>
                </a:r>
                <a14:m>
                  <m:oMath xmlns:m="http://schemas.openxmlformats.org/officeDocument/2006/math">
                    <m:r>
                      <a:rPr lang="en-US" sz="1200" i="1" kern="1200">
                        <a:solidFill>
                          <a:schemeClr val="tx1"/>
                        </a:solidFill>
                        <a:effectLst/>
                        <a:latin typeface="+mn-lt"/>
                        <a:ea typeface="+mn-ea"/>
                        <a:cs typeface="+mn-cs"/>
                      </a:rPr>
                      <m:t>𝜒</m:t>
                    </m:r>
                    <m:r>
                      <a:rPr lang="en-US" sz="1200" i="1" kern="1200">
                        <a:solidFill>
                          <a:schemeClr val="tx1"/>
                        </a:solidFill>
                        <a:effectLst/>
                        <a:latin typeface="+mn-lt"/>
                        <a:ea typeface="+mn-ea"/>
                        <a:cs typeface="+mn-cs"/>
                      </a:rPr>
                      <m:t>𝑓</m:t>
                    </m:r>
                  </m:oMath>
                </a14:m>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Choice>
        <mc:Fallback>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r>
                  <a:rPr lang="en-US" sz="1200" i="0" kern="1200">
                    <a:solidFill>
                      <a:schemeClr val="tx1"/>
                    </a:solidFill>
                    <a:effectLst/>
                    <a:latin typeface="+mn-lt"/>
                    <a:ea typeface="+mn-ea"/>
                    <a:cs typeface="+mn-cs"/>
                  </a:rPr>
                  <a:t>(𝜒𝑓) ̂</a:t>
                </a:r>
                <a:r>
                  <a:rPr lang="en-US" sz="1200" kern="1200" dirty="0">
                    <a:solidFill>
                      <a:schemeClr val="tx1"/>
                    </a:solidFill>
                    <a:effectLst/>
                    <a:latin typeface="+mn-lt"/>
                    <a:ea typeface="+mn-ea"/>
                    <a:cs typeface="+mn-cs"/>
                  </a:rPr>
                  <a:t> is larger than in </a:t>
                </a:r>
                <a:r>
                  <a:rPr lang="en-US" sz="1200" i="0" kern="1200">
                    <a:solidFill>
                      <a:schemeClr val="tx1"/>
                    </a:solidFill>
                    <a:effectLst/>
                    <a:latin typeface="+mn-lt"/>
                    <a:ea typeface="+mn-ea"/>
                    <a:cs typeface="+mn-cs"/>
                  </a:rPr>
                  <a:t>𝜒𝑓</a:t>
                </a:r>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680978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that give solution to best path in hidden state Markov model</a:t>
            </a:r>
          </a:p>
          <a:p>
            <a:endParaRPr lang="en-US" dirty="0"/>
          </a:p>
          <a:p>
            <a:r>
              <a:rPr lang="en-US" dirty="0"/>
              <a:t>Discrete-State HMMs </a:t>
            </a:r>
          </a:p>
          <a:p>
            <a:r>
              <a:rPr lang="en-US" dirty="0"/>
              <a:t>	Inference:  Filtering, smoothing, Viterbi, classification </a:t>
            </a:r>
          </a:p>
          <a:p>
            <a:r>
              <a:rPr lang="en-US" dirty="0"/>
              <a:t>	Learning:  EM algorithm</a:t>
            </a:r>
          </a:p>
          <a:p>
            <a:r>
              <a:rPr lang="en-US" dirty="0"/>
              <a:t>Continuous-State HMMs </a:t>
            </a:r>
          </a:p>
          <a:p>
            <a:r>
              <a:rPr lang="en-US" dirty="0"/>
              <a:t>	Linear state space models:  Kalman filters </a:t>
            </a:r>
          </a:p>
          <a:p>
            <a:r>
              <a:rPr lang="en-US" dirty="0"/>
              <a:t>	Nonlinear dynamical systems:  Particle filters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scenarios, the target is born in the first image and never dies.</a:t>
            </a:r>
          </a:p>
          <a:p>
            <a:endParaRPr lang="en-US" dirty="0"/>
          </a:p>
          <a:p>
            <a:endParaRPr lang="en-US" dirty="0"/>
          </a:p>
          <a:p>
            <a:r>
              <a:rPr lang="en-US" sz="1200" b="0" i="0" u="none" strike="noStrike" kern="1200" dirty="0">
                <a:solidFill>
                  <a:schemeClr val="tx1"/>
                </a:solidFill>
                <a:effectLst/>
                <a:latin typeface="+mn-lt"/>
                <a:ea typeface="+mn-ea"/>
                <a:cs typeface="+mn-cs"/>
              </a:rPr>
              <a:t>Dynamic Programming idea is to simply store the results of subproblems, so that we do not have to re-compute them when needed later.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3041045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413472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a:t>
                </a:r>
                <a:endParaRPr lang="en-US" dirty="0"/>
              </a:p>
            </p:txBody>
          </p:sp>
        </mc:Choice>
        <mc:Fallback>
          <p:sp>
            <p:nvSpPr>
              <p:cNvPr id="3" name="Notes Placeholder 2"/>
              <p:cNvSpPr>
                <a:spLocks noGrp="1"/>
              </p:cNvSpPr>
              <p:nvPr>
                <p:ph type="body" idx="1"/>
              </p:nvPr>
            </p:nvSpPr>
            <p:spPr/>
            <p:txBody>
              <a:bodyPr/>
              <a:lstStyle/>
              <a:p>
                <a:r>
                  <a:rPr lang="en-US" i="0">
                    <a:latin typeface="Cambria Math" panose="02040503050406030204" pitchFamily="18" charset="0"/>
                    <a:cs typeface="David" panose="020E0502060401010101" pitchFamily="34" charset="-79"/>
                  </a:rPr>
                  <a:t>〖</a:t>
                </a:r>
                <a:r>
                  <a:rPr lang="en-US" i="0">
                    <a:latin typeface="Cambria Math" panose="02040503050406030204" pitchFamily="18" charset="0"/>
                    <a:ea typeface="Times New Roman" panose="02020603050405020304" pitchFamily="18" charset="0"/>
                    <a:cs typeface="David" panose="020E0502060401010101" pitchFamily="34" charset="-79"/>
                  </a:rPr>
                  <a:t>𝑆𝑁𝑅〗_(𝑝𝑑=100%)</a:t>
                </a:r>
                <a:r>
                  <a:rPr lang="en-US" dirty="0">
                    <a:latin typeface="David" panose="020E0502060401010101" pitchFamily="34" charset="-79"/>
                    <a:ea typeface="Times New Roman" panose="02020603050405020304" pitchFamily="18" charset="0"/>
                  </a:rPr>
                  <a:t> (100% tracking PD at Max. SNR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14:m>
                  <m:oMath xmlns:m="http://schemas.openxmlformats.org/officeDocument/2006/math">
                    <m:r>
                      <a:rPr lang="en-US" sz="1200" i="1" kern="1200">
                        <a:solidFill>
                          <a:schemeClr val="tx1"/>
                        </a:solidFill>
                        <a:effectLst/>
                        <a:latin typeface="+mn-lt"/>
                        <a:ea typeface="+mn-ea"/>
                        <a:cs typeface="+mn-cs"/>
                      </a:rPr>
                      <m:t>𝛼</m:t>
                    </m:r>
                  </m:oMath>
                </a14:m>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14:m>
                  <m:oMath xmlns:m="http://schemas.openxmlformats.org/officeDocument/2006/math">
                    <m:r>
                      <a:rPr lang="en-US" sz="1200" i="1" kern="1200">
                        <a:solidFill>
                          <a:schemeClr val="tx1"/>
                        </a:solidFill>
                        <a:effectLst/>
                        <a:latin typeface="+mn-lt"/>
                        <a:ea typeface="+mn-ea"/>
                        <a:cs typeface="+mn-cs"/>
                      </a:rPr>
                      <m:t>𝛼</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Choice>
        <mc:Fallback>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r>
                  <a:rPr lang="en-US" sz="1200" i="0" kern="1200">
                    <a:solidFill>
                      <a:schemeClr val="tx1"/>
                    </a:solidFill>
                    <a:effectLst/>
                    <a:latin typeface="+mn-lt"/>
                    <a:ea typeface="+mn-ea"/>
                    <a:cs typeface="+mn-cs"/>
                  </a:rPr>
                  <a:t>𝛼=1%</a:t>
                </a:r>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strength of the Viterbi algorithm that once it starts tracking the target in most cases, it will never lose it (under the assumption of continuous and regular path) this cannot be said about the dynamic SHAS in its current configuration that has a higher probability of losing track of the target then the Viterbi.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Dynamic SHAS based tracking algorithm exhibits high tracking scores at the start of the trajectory as a result of the 'maximum coefficient' ability to successfully detect the first segments once a window overlaps the trajectory even for relatively low SNR. It looks like a good idea to take advantage of the fast-tracking ability of dynamic SHAS and the good tracking stability of the Viterbi described.</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51</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target in the first scene (a)) is embedded with SCR equal to 0.9. Below this level of SCR, the target is lost when passing next to the cloud on its left from step 15. The target in the second scene (b)) is embedded with an SCR equal to 1.35. Below this level of SCR, the target passing through the cloud at the start of the trajectory is lost when it leaves the cloud at step 12. As expected, when the target contrast is low compared to the local environment, and there are outliers positioned not in the forward direction of the moving target, the target is lost.</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52</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 proposed tracking algorithm in a real scene of a plane flying through the clouds in a considerable distance from the IR camera exhibits consistent tracking behavior along with the scene even for relatively low SCR using 8-pixels window size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53</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54</a:t>
            </a:fld>
            <a:endParaRPr lang="en-US"/>
          </a:p>
        </p:txBody>
      </p:sp>
    </p:spTree>
    <p:extLst>
      <p:ext uri="{BB962C8B-B14F-4D97-AF65-F5344CB8AC3E}">
        <p14:creationId xmlns:p14="http://schemas.microsoft.com/office/powerpoint/2010/main" val="273290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39.xml"/><Relationship Id="rId4" Type="http://schemas.openxmlformats.org/officeDocument/2006/relationships/slide" Target="slide40.xml"/></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slide" Target="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4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93.png"/><Relationship Id="rId4" Type="http://schemas.openxmlformats.org/officeDocument/2006/relationships/slide" Target="slide45.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slide" Target="slide4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3.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slide" Target="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slide" Target="slide48.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slide" Target="slide50.xml"/><Relationship Id="rId4" Type="http://schemas.openxmlformats.org/officeDocument/2006/relationships/image" Target="../media/image128.png"/><Relationship Id="rId9" Type="http://schemas.openxmlformats.org/officeDocument/2006/relationships/image" Target="../media/image133.png"/></Relationships>
</file>

<file path=ppt/slides/_rels/slide52.xml.rels><?xml version="1.0" encoding="UTF-8" standalone="yes"?>
<Relationships xmlns="http://schemas.openxmlformats.org/package/2006/relationships"><Relationship Id="rId8" Type="http://schemas.openxmlformats.org/officeDocument/2006/relationships/image" Target="../media/image135.png"/><Relationship Id="rId3" Type="http://schemas.microsoft.com/office/2007/relationships/media" Target="../media/media4.avi"/><Relationship Id="rId7" Type="http://schemas.openxmlformats.org/officeDocument/2006/relationships/image" Target="../media/image134.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notesSlide" Target="../notesSlides/notesSlide51.xml"/><Relationship Id="rId5" Type="http://schemas.openxmlformats.org/officeDocument/2006/relationships/slideLayout" Target="../slideLayouts/slideLayout2.xml"/><Relationship Id="rId4" Type="http://schemas.openxmlformats.org/officeDocument/2006/relationships/video" Target="../media/media4.avi"/><Relationship Id="rId9" Type="http://schemas.openxmlformats.org/officeDocument/2006/relationships/image" Target="../media/image13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137.png"/><Relationship Id="rId4"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9.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928"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929"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930"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65" y="171704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4"/>
          <a:stretch>
            <a:fillRect/>
          </a:stretch>
        </p:blipFill>
        <p:spPr>
          <a:xfrm>
            <a:off x="4889958" y="1667984"/>
            <a:ext cx="3365500" cy="2470191"/>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5"/>
          <a:stretch>
            <a:fillRect/>
          </a:stretch>
        </p:blipFill>
        <p:spPr>
          <a:xfrm>
            <a:off x="5269706" y="4492483"/>
            <a:ext cx="2325687" cy="1835495"/>
          </a:xfrm>
          <a:prstGeom prst="rect">
            <a:avLst/>
          </a:prstGeom>
        </p:spPr>
      </p:pic>
      <p:pic>
        <p:nvPicPr>
          <p:cNvPr id="12" name="Picture 11">
            <a:extLst>
              <a:ext uri="{FF2B5EF4-FFF2-40B4-BE49-F238E27FC236}">
                <a16:creationId xmlns:a16="http://schemas.microsoft.com/office/drawing/2014/main" id="{1CF127E9-314D-45D2-A81A-C2B8B230DD0E}"/>
              </a:ext>
            </a:extLst>
          </p:cNvPr>
          <p:cNvPicPr>
            <a:picLocks noChangeAspect="1"/>
          </p:cNvPicPr>
          <p:nvPr/>
        </p:nvPicPr>
        <p:blipFill>
          <a:blip r:embed="rId6"/>
          <a:stretch>
            <a:fillRect/>
          </a:stretch>
        </p:blipFill>
        <p:spPr>
          <a:xfrm>
            <a:off x="8768540" y="1970170"/>
            <a:ext cx="3263908" cy="1384688"/>
          </a:xfrm>
          <a:prstGeom prst="rect">
            <a:avLst/>
          </a:prstGeom>
        </p:spPr>
      </p:pic>
      <p:sp>
        <p:nvSpPr>
          <p:cNvPr id="14" name="Multiplication Sign 13">
            <a:extLst>
              <a:ext uri="{FF2B5EF4-FFF2-40B4-BE49-F238E27FC236}">
                <a16:creationId xmlns:a16="http://schemas.microsoft.com/office/drawing/2014/main" id="{2C496E5A-B613-4BB5-8048-A5159E7DAB97}"/>
              </a:ext>
            </a:extLst>
          </p:cNvPr>
          <p:cNvSpPr/>
          <p:nvPr/>
        </p:nvSpPr>
        <p:spPr>
          <a:xfrm>
            <a:off x="2192655" y="2463165"/>
            <a:ext cx="104775" cy="666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0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mc:Choice xmlns:a14="http://schemas.microsoft.com/office/drawing/2010/main"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pPr>
              <a:buFont typeface="Wingdings" panose="05000000000000000000" pitchFamily="2" charset="2"/>
              <a:buChar char="Ø"/>
            </a:pPr>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pPr>
              <a:buFont typeface="Wingdings" panose="05000000000000000000" pitchFamily="2" charset="2"/>
              <a:buChar char="Ø"/>
            </a:pPr>
            <a:r>
              <a:rPr lang="en-US" altLang="en-US" sz="2800" i="1" dirty="0"/>
              <a:t> 		               </a:t>
            </a:r>
            <a:r>
              <a:rPr lang="en-US" altLang="en-US" sz="2800" dirty="0"/>
              <a:t>-point field</a:t>
            </a:r>
            <a:br>
              <a:rPr lang="en-US" altLang="en-US" sz="2800" dirty="0"/>
            </a:br>
            <a:endParaRPr lang="en-US" altLang="en-US" sz="2800" dirty="0"/>
          </a:p>
          <a:p>
            <a:pPr>
              <a:buFont typeface="Wingdings" panose="05000000000000000000" pitchFamily="2" charset="2"/>
              <a:buChar char="Ø"/>
            </a:pPr>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mc:Choice xmlns:a14="http://schemas.microsoft.com/office/drawing/2010/main" Requires="a14">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4</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Choice>
        <mc:Fallback>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endParaRPr lang="en-US"/>
                        </a:p>
                      </a:txBody>
                      <a:tcPr>
                        <a:blipFill>
                          <a:blip r:embed="rId3"/>
                          <a:stretch>
                            <a:fillRect l="-200000" t="-175325" r="-300844" b="-102597"/>
                          </a:stretch>
                        </a:blipFill>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endParaRPr lang="en-US"/>
                        </a:p>
                      </a:txBody>
                      <a:tcPr>
                        <a:blipFill>
                          <a:blip r:embed="rId3"/>
                          <a:stretch>
                            <a:fillRect l="-200000" t="-275325" r="-300844" b="-2597"/>
                          </a:stretch>
                        </a:blipFill>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5413A0C-3483-4E50-A7F1-BE08B1C6D847}"/>
                  </a:ext>
                </a:extLst>
              </p:cNvPr>
              <p:cNvSpPr/>
              <p:nvPr/>
            </p:nvSpPr>
            <p:spPr>
              <a:xfrm>
                <a:off x="2813049" y="4346364"/>
                <a:ext cx="6516207" cy="1006301"/>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for trajectories types.</a:t>
                </a:r>
              </a:p>
              <a:p>
                <a:endParaRPr lang="en-US" sz="1100" dirty="0">
                  <a:effectLst/>
                  <a:latin typeface="David" panose="020E0502060401010101" pitchFamily="34" charset="-79"/>
                  <a:ea typeface="Times New Roman" panose="02020603050405020304" pitchFamily="18" charset="0"/>
                </a:endParaRPr>
              </a:p>
              <a:p>
                <a:pPr marL="228600" indent="-228600">
                  <a:buAutoNum type="arabicParenBoth"/>
                </a:pPr>
                <a:r>
                  <a:rPr lang="en-US" sz="1100" dirty="0">
                    <a:effectLst/>
                    <a:latin typeface="David" panose="020E0502060401010101" pitchFamily="34" charset="-79"/>
                    <a:ea typeface="Times New Roman" panose="02020603050405020304" pitchFamily="18" charset="0"/>
                    <a:hlinkClick r:id="rId4" action="ppaction://hlinksldjump"/>
                  </a:rPr>
                  <a:t>regular resolution </a:t>
                </a:r>
                <a:r>
                  <a:rPr lang="en-US" sz="1100" dirty="0">
                    <a:effectLst/>
                    <a:latin typeface="David" panose="020E0502060401010101" pitchFamily="34" charset="-79"/>
                    <a:ea typeface="Times New Roman" panose="02020603050405020304" pitchFamily="18" charset="0"/>
                  </a:rPr>
                  <a:t>– 5 (8-pixels) , 3 (16 – pixels0</a:t>
                </a:r>
                <a:endParaRPr lang="en-US" sz="1100" dirty="0">
                  <a:latin typeface="David" panose="020E0502060401010101" pitchFamily="34" charset="-79"/>
                </a:endParaRPr>
              </a:p>
              <a:p>
                <a:pPr marL="342900" indent="-342900">
                  <a:buAutoNum type="arabicParenBoth"/>
                </a:pPr>
                <a:endParaRPr lang="en-US" dirty="0"/>
              </a:p>
            </p:txBody>
          </p:sp>
        </mc:Choice>
        <mc:Fallback>
          <p:sp>
            <p:nvSpPr>
              <p:cNvPr id="2" name="Rectangle 1">
                <a:extLst>
                  <a:ext uri="{FF2B5EF4-FFF2-40B4-BE49-F238E27FC236}">
                    <a16:creationId xmlns:a16="http://schemas.microsoft.com/office/drawing/2014/main" id="{D5413A0C-3483-4E50-A7F1-BE08B1C6D847}"/>
                  </a:ext>
                </a:extLst>
              </p:cNvPr>
              <p:cNvSpPr>
                <a:spLocks noRot="1" noChangeAspect="1" noMove="1" noResize="1" noEditPoints="1" noAdjustHandles="1" noChangeArrowheads="1" noChangeShapeType="1" noTextEdit="1"/>
              </p:cNvSpPr>
              <p:nvPr/>
            </p:nvSpPr>
            <p:spPr>
              <a:xfrm>
                <a:off x="2813049" y="4346364"/>
                <a:ext cx="6516207" cy="1006301"/>
              </a:xfrm>
              <a:prstGeom prst="rect">
                <a:avLst/>
              </a:prstGeom>
              <a:blipFill>
                <a:blip r:embed="rId5"/>
                <a:stretch>
                  <a:fillRect t="-2424" r="-94"/>
                </a:stretch>
              </a:blipFill>
            </p:spPr>
            <p:txBody>
              <a:bodyPr/>
              <a:lstStyle/>
              <a:p>
                <a:r>
                  <a:rPr lang="en-US">
                    <a:noFill/>
                  </a:rPr>
                  <a:t> </a:t>
                </a:r>
              </a:p>
            </p:txBody>
          </p:sp>
        </mc:Fallback>
      </mc:AlternateContent>
      <p:sp>
        <p:nvSpPr>
          <p:cNvPr id="7" name="Star: 4 Points 6">
            <a:hlinkClick r:id="rId6" action="ppaction://hlinksldjump"/>
            <a:extLst>
              <a:ext uri="{FF2B5EF4-FFF2-40B4-BE49-F238E27FC236}">
                <a16:creationId xmlns:a16="http://schemas.microsoft.com/office/drawing/2014/main" id="{1E781402-EC30-49DF-9BB5-4888C292BEAB}"/>
              </a:ext>
            </a:extLst>
          </p:cNvPr>
          <p:cNvSpPr/>
          <p:nvPr/>
        </p:nvSpPr>
        <p:spPr>
          <a:xfrm>
            <a:off x="12596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7" action="ppaction://hlinksldjump"/>
            <a:extLst>
              <a:ext uri="{FF2B5EF4-FFF2-40B4-BE49-F238E27FC236}">
                <a16:creationId xmlns:a16="http://schemas.microsoft.com/office/drawing/2014/main" id="{E09786D6-FD37-4A3D-B73A-5606F6C2B199}"/>
              </a:ext>
            </a:extLst>
          </p:cNvPr>
          <p:cNvSpPr/>
          <p:nvPr/>
        </p:nvSpPr>
        <p:spPr>
          <a:xfrm>
            <a:off x="21232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33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B0CADE45-0F89-475C-A684-8CA1F7558206}"/>
                  </a:ext>
                </a:extLst>
              </p:cNvPr>
              <p:cNvSpPr/>
              <p:nvPr/>
            </p:nvSpPr>
            <p:spPr>
              <a:xfrm>
                <a:off x="-1" y="1177124"/>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1" y="1177124"/>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59A1859-DC29-4E83-B8B3-FA400C4F1FAD}"/>
                  </a:ext>
                </a:extLst>
              </p:cNvPr>
              <p:cNvSpPr/>
              <p:nvPr/>
            </p:nvSpPr>
            <p:spPr>
              <a:xfrm>
                <a:off x="5933724" y="1106014"/>
                <a:ext cx="6540966" cy="1365310"/>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left"/>
                    </m:oMathParaPr>
                    <m:oMath xmlns:m="http://schemas.openxmlformats.org/officeDocument/2006/math">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𝑘</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𝑀</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900" i="1">
                          <a:effectLst/>
                          <a:latin typeface="Cambria Math" panose="02040503050406030204" pitchFamily="18" charset="0"/>
                          <a:ea typeface="Times New Roman" panose="02020603050405020304" pitchFamily="18" charset="0"/>
                          <a:cs typeface="David" panose="020E0502060401010101" pitchFamily="34" charset="-79"/>
                        </a:rPr>
                        <m:t>h</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9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933724" y="1106014"/>
                <a:ext cx="6540966" cy="1365310"/>
              </a:xfrm>
              <a:prstGeom prst="rect">
                <a:avLst/>
              </a:prstGeom>
              <a:blipFill>
                <a:blip r:embed="rId4"/>
                <a:stretch>
                  <a:fillRect l="-559" b="-1026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913119" y="2390229"/>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DD18FDB8-1CAE-4A79-BAC9-AFEC5D7F01D4}"/>
                  </a:ext>
                </a:extLst>
              </p:cNvPr>
              <p:cNvSpPr/>
              <p:nvPr/>
            </p:nvSpPr>
            <p:spPr>
              <a:xfrm>
                <a:off x="5727700" y="3380920"/>
                <a:ext cx="6726385"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all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727700" y="3380920"/>
                <a:ext cx="6726385" cy="2167645"/>
              </a:xfrm>
              <a:prstGeom prst="rect">
                <a:avLst/>
              </a:prstGeom>
              <a:blipFill>
                <a:blip r:embed="rId5"/>
                <a:stretch>
                  <a:fillRect l="-635" b="-11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59A5B5F-2FE7-44D2-AD12-3CB901D2BF59}"/>
                  </a:ext>
                </a:extLst>
              </p:cNvPr>
              <p:cNvSpPr/>
              <p:nvPr/>
            </p:nvSpPr>
            <p:spPr>
              <a:xfrm>
                <a:off x="5933724" y="5769319"/>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933724" y="5769319"/>
                <a:ext cx="6096000" cy="754053"/>
              </a:xfrm>
              <a:prstGeom prst="rect">
                <a:avLst/>
              </a:prstGeom>
              <a:blipFill>
                <a:blip r:embed="rId6"/>
                <a:stretch>
                  <a:fillRect l="-600" b="-4839"/>
                </a:stretch>
              </a:blipFill>
            </p:spPr>
            <p:txBody>
              <a:bodyPr/>
              <a:lstStyle/>
              <a:p>
                <a:r>
                  <a:rPr lang="en-US">
                    <a:noFill/>
                  </a:rPr>
                  <a:t> </a:t>
                </a:r>
              </a:p>
            </p:txBody>
          </p:sp>
        </mc:Fallback>
      </mc:AlternateContent>
      <p:sp>
        <p:nvSpPr>
          <p:cNvPr id="11" name="Arrow: Curved Left 10">
            <a:hlinkClick r:id="rId7" action="ppaction://hlinksldjump"/>
            <a:extLst>
              <a:ext uri="{FF2B5EF4-FFF2-40B4-BE49-F238E27FC236}">
                <a16:creationId xmlns:a16="http://schemas.microsoft.com/office/drawing/2014/main" id="{923C7260-C1A7-45E0-A0FE-1AD58F63DD89}"/>
              </a:ext>
            </a:extLst>
          </p:cNvPr>
          <p:cNvSpPr/>
          <p:nvPr/>
        </p:nvSpPr>
        <p:spPr>
          <a:xfrm>
            <a:off x="11913869" y="65864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FC2DB543-5319-4CFA-9A96-E2026C0273D8}"/>
              </a:ext>
            </a:extLst>
          </p:cNvPr>
          <p:cNvCxnSpPr>
            <a:cxnSpLocks/>
          </p:cNvCxnSpPr>
          <p:nvPr/>
        </p:nvCxnSpPr>
        <p:spPr>
          <a:xfrm>
            <a:off x="8204200" y="239022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4F022C-D872-49AC-A9AB-3B9496A952D5}"/>
              </a:ext>
            </a:extLst>
          </p:cNvPr>
          <p:cNvCxnSpPr>
            <a:cxnSpLocks/>
          </p:cNvCxnSpPr>
          <p:nvPr/>
        </p:nvCxnSpPr>
        <p:spPr>
          <a:xfrm>
            <a:off x="8204200" y="3380920"/>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27C0A2-0AD4-458A-863E-33782C40B675}"/>
              </a:ext>
            </a:extLst>
          </p:cNvPr>
          <p:cNvCxnSpPr>
            <a:cxnSpLocks/>
          </p:cNvCxnSpPr>
          <p:nvPr/>
        </p:nvCxnSpPr>
        <p:spPr>
          <a:xfrm>
            <a:off x="8204200" y="567737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0A0D8-1D6A-48ED-9D48-AA56F8B9880D}"/>
              </a:ext>
            </a:extLst>
          </p:cNvPr>
          <p:cNvCxnSpPr>
            <a:cxnSpLocks/>
          </p:cNvCxnSpPr>
          <p:nvPr/>
        </p:nvCxnSpPr>
        <p:spPr>
          <a:xfrm flipV="1">
            <a:off x="5727700" y="1397001"/>
            <a:ext cx="0" cy="49844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51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1522396" y="2572168"/>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545839" y="3913288"/>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4132" y="3913288"/>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
        <p:nvSpPr>
          <p:cNvPr id="38" name="Arrow: Curved Left 37">
            <a:hlinkClick r:id="rId22" action="ppaction://hlinksldjump"/>
            <a:extLst>
              <a:ext uri="{FF2B5EF4-FFF2-40B4-BE49-F238E27FC236}">
                <a16:creationId xmlns:a16="http://schemas.microsoft.com/office/drawing/2014/main" id="{8E2C5BB4-197C-4117-9419-E546A736DE16}"/>
              </a:ext>
            </a:extLst>
          </p:cNvPr>
          <p:cNvSpPr/>
          <p:nvPr/>
        </p:nvSpPr>
        <p:spPr>
          <a:xfrm>
            <a:off x="11863069" y="6458457"/>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4595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75452" y="1212812"/>
                <a:ext cx="11029614" cy="52133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1) Thickening the lines by taking the sum of four nearest coefficients, that share the same slopes</a:t>
                </a:r>
                <a:endParaRPr lang="en-US" sz="1800" i="1" dirty="0">
                  <a:solidFill>
                    <a:schemeClr val="tx1"/>
                  </a:solidFill>
                </a:endParaRPr>
              </a:p>
              <a:p>
                <a14:m>
                  <m:oMath xmlns:m="http://schemas.openxmlformats.org/officeDocument/2006/math">
                    <m:sSub>
                      <m:sSubPr>
                        <m:ctrlPr>
                          <a:rPr lang="en-US" sz="1800" i="1">
                            <a:solidFill>
                              <a:schemeClr val="tx1"/>
                            </a:solidFill>
                            <a:latin typeface="Cambria Math" panose="02040503050406030204" pitchFamily="18" charset="0"/>
                          </a:rPr>
                        </m:ctrlPr>
                      </m:sSubPr>
                      <m:e>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e>
                        </m:acc>
                      </m:e>
                      <m:sub>
                        <m:eqArr>
                          <m:eqArrPr>
                            <m:ctrlPr>
                              <a:rPr lang="en-US" sz="1800" i="1">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𝑙</m:t>
                            </m:r>
                          </m:e>
                          <m:e/>
                        </m:eqArr>
                      </m:sub>
                    </m:sSub>
                    <m:r>
                      <a:rPr lang="en-US" sz="1800" i="1">
                        <a:solidFill>
                          <a:schemeClr val="tx1"/>
                        </a:solidFill>
                        <a:latin typeface="Cambria Math" panose="02040503050406030204" pitchFamily="18" charset="0"/>
                      </a:rPr>
                      <m:t> = </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 </m:t>
                    </m:r>
                  </m:oMath>
                </a14:m>
                <a:endParaRPr lang="en-US" sz="1800" dirty="0">
                  <a:solidFill>
                    <a:schemeClr val="tx1"/>
                  </a:solidFill>
                </a:endParaRPr>
              </a:p>
              <a:p>
                <a:r>
                  <a:rPr lang="en-US" sz="1800" dirty="0">
                    <a:solidFill>
                      <a:schemeClr val="tx1"/>
                    </a:solidFill>
                  </a:rPr>
                  <a:t>2) Finer sampling of the coefficient space, enhancing the resolution of oversampled sets of lines</a:t>
                </a:r>
              </a:p>
              <a:p>
                <a:r>
                  <a:rPr lang="en-US" sz="1800" dirty="0">
                    <a:solidFill>
                      <a:schemeClr val="tx1"/>
                    </a:solidFill>
                  </a:rPr>
                  <a:t>(I) Set of coefficients with offsets sampling of half voxel step:</a:t>
                </a:r>
              </a:p>
              <a:p>
                <a14:m>
                  <m:oMathPara xmlns:m="http://schemas.openxmlformats.org/officeDocument/2006/math">
                    <m:oMathParaPr>
                      <m:jc m:val="centerGroup"/>
                    </m:oMathParaPr>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2</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dirty="0">
                    <a:solidFill>
                      <a:schemeClr val="tx1"/>
                    </a:solidFill>
                  </a:rPr>
                  <a:t>(II) Set of coefficients with slope sampling of 1/n:</a:t>
                </a:r>
              </a:p>
              <a:p>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i="1" dirty="0">
                    <a:solidFill>
                      <a:schemeClr val="tx1"/>
                    </a:solidFill>
                    <a:latin typeface="Cambria Math" panose="02040503050406030204" pitchFamily="18" charset="0"/>
                  </a:rPr>
                  <a:t> </a:t>
                </a:r>
                <a:r>
                  <a:rPr lang="en-US" dirty="0">
                    <a:solidFill>
                      <a:schemeClr val="tx1"/>
                    </a:solidFill>
                  </a:rPr>
                  <a:t>(</a:t>
                </a:r>
                <a:r>
                  <a:rPr lang="en-US" sz="1800" dirty="0">
                    <a:solidFill>
                      <a:schemeClr val="tx1"/>
                    </a:solidFill>
                  </a:rPr>
                  <a:t>III) Set of coefficients with slope sampling of 1/n  and offsets sampling of half voxel step.    </a:t>
                </a:r>
              </a:p>
              <a:p>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75452" y="1212812"/>
                <a:ext cx="11029614" cy="5213387"/>
              </a:xfrm>
              <a:prstGeom prst="rect">
                <a:avLst/>
              </a:prstGeom>
              <a:blipFill>
                <a:blip r:embed="rId3"/>
                <a:stretch>
                  <a:fillRect l="-498" t="-702"/>
                </a:stretch>
              </a:blipFill>
            </p:spPr>
            <p:txBody>
              <a:bodyPr/>
              <a:lstStyle/>
              <a:p>
                <a:r>
                  <a:rPr lang="en-US">
                    <a:noFill/>
                  </a:rPr>
                  <a:t> </a:t>
                </a:r>
              </a:p>
            </p:txBody>
          </p:sp>
        </mc:Fallback>
      </mc:AlternateContent>
      <p:sp>
        <p:nvSpPr>
          <p:cNvPr id="7" name="Arrow: Curved Left 6">
            <a:hlinkClick r:id="rId4" action="ppaction://hlinksldjump"/>
            <a:extLst>
              <a:ext uri="{FF2B5EF4-FFF2-40B4-BE49-F238E27FC236}">
                <a16:creationId xmlns:a16="http://schemas.microsoft.com/office/drawing/2014/main" id="{4B6698C7-229D-4F21-8ECE-45865512AC5E}"/>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85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172721" y="1643454"/>
                <a:ext cx="5750560" cy="4594060"/>
              </a:xfrm>
              <a:prstGeom prst="rect">
                <a:avLst/>
              </a:prstGeom>
            </p:spPr>
            <p:txBody>
              <a:bodyPr vert="horz" lIns="91440" tIns="45720" rIns="91440" bIns="45720" rtlCol="0" anchor="t">
                <a:noAutofit/>
              </a:bodyPr>
              <a:lstStyle>
                <a:defPPr>
                  <a:defRPr lang="en-US"/>
                </a:defPPr>
                <a:lvl1pPr indent="0" defTabSz="457200">
                  <a:spcBef>
                    <a:spcPct val="20000"/>
                  </a:spcBef>
                  <a:spcAft>
                    <a:spcPts val="600"/>
                  </a:spcAft>
                  <a:buClr>
                    <a:schemeClr val="tx1"/>
                  </a:buClr>
                  <a:buSzPct val="80000"/>
                  <a:buFont typeface="Wingdings 3" panose="05040102010807070707" pitchFamily="18" charset="2"/>
                  <a:buNone/>
                  <a:defRPr sz="1600" cap="none">
                    <a:effectLst/>
                  </a:defRPr>
                </a:lvl1pPr>
                <a:lvl2pPr indent="0" algn="ctr" defTabSz="457200">
                  <a:spcBef>
                    <a:spcPct val="20000"/>
                  </a:spcBef>
                  <a:spcAft>
                    <a:spcPts val="600"/>
                  </a:spcAft>
                  <a:buClr>
                    <a:schemeClr val="tx1"/>
                  </a:buClr>
                  <a:buSzPct val="80000"/>
                  <a:buFont typeface="Wingdings 3" panose="05040102010807070707" pitchFamily="18" charset="2"/>
                  <a:buNone/>
                  <a:defRPr cap="none">
                    <a:solidFill>
                      <a:schemeClr val="tx1">
                        <a:tint val="75000"/>
                      </a:schemeClr>
                    </a:solidFill>
                    <a:effectLst/>
                  </a:defRPr>
                </a:lvl2pPr>
                <a:lvl3pPr indent="0" algn="ctr" defTabSz="457200">
                  <a:spcBef>
                    <a:spcPct val="20000"/>
                  </a:spcBef>
                  <a:spcAft>
                    <a:spcPts val="600"/>
                  </a:spcAft>
                  <a:buClr>
                    <a:schemeClr val="tx1"/>
                  </a:buClr>
                  <a:buSzPct val="80000"/>
                  <a:buFont typeface="Wingdings 3" panose="05040102010807070707" pitchFamily="18" charset="2"/>
                  <a:buNone/>
                  <a:defRPr sz="1600" cap="none">
                    <a:solidFill>
                      <a:schemeClr val="tx1">
                        <a:tint val="75000"/>
                      </a:schemeClr>
                    </a:solidFill>
                    <a:effectLst/>
                  </a:defRPr>
                </a:lvl3pPr>
                <a:lvl4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4pPr>
                <a:lvl5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5pPr>
                <a:lvl6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6pPr>
                <a:lvl7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7pPr>
                <a:lvl8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8pPr>
                <a:lvl9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9pPr>
              </a:lstStyle>
              <a:p>
                <a:pPr marL="285750" indent="-285750">
                  <a:buFont typeface="Wingdings" panose="05000000000000000000" pitchFamily="2" charset="2"/>
                  <a:buChar char="Ø"/>
                </a:pPr>
                <a:r>
                  <a:rPr lang="en-US" b="1" dirty="0"/>
                  <a:t>Discrete time Markov Process</a:t>
                </a:r>
              </a:p>
              <a:p>
                <a:r>
                  <a:rPr lang="en-US" dirty="0"/>
                  <a:t>    The state </a:t>
                </a:r>
                <a14:m>
                  <m:oMath xmlns:m="http://schemas.openxmlformats.org/officeDocument/2006/math">
                    <m:r>
                      <a:rPr lang="en-US" smtClean="0">
                        <a:latin typeface="Cambria Math" panose="02040503050406030204" pitchFamily="18" charset="0"/>
                      </a:rPr>
                      <m:t>𝑣</m:t>
                    </m:r>
                    <m:r>
                      <a:rPr lang="en-US" smtClean="0">
                        <a:latin typeface="Cambria Math" panose="02040503050406030204" pitchFamily="18" charset="0"/>
                      </a:rPr>
                      <m:t> </m:t>
                    </m:r>
                  </m:oMath>
                </a14:m>
                <a:r>
                  <a:rPr lang="en-US" dirty="0"/>
                  <a:t>at time t is one of a finite number of states.</a:t>
                </a:r>
              </a:p>
              <a:p>
                <a:r>
                  <a:rPr lang="en-US" dirty="0"/>
                  <a:t>    Markov condition: </a:t>
                </a:r>
                <a14:m>
                  <m:oMath xmlns:m="http://schemas.openxmlformats.org/officeDocument/2006/math">
                    <m:r>
                      <a:rPr lang="en-US"/>
                      <m:t>𝑝</m:t>
                    </m:r>
                    <m:d>
                      <m:dPr>
                        <m:endChr m:val="|"/>
                        <m:ctrlPr>
                          <a:rPr lang="en-US"/>
                        </m:ctrlPr>
                      </m:dPr>
                      <m:e>
                        <m:sSub>
                          <m:sSubPr>
                            <m:ctrlPr>
                              <a:rPr lang="en-US"/>
                            </m:ctrlPr>
                          </m:sSubPr>
                          <m:e>
                            <m:r>
                              <a:rPr lang="en-US"/>
                              <m:t>𝑥</m:t>
                            </m:r>
                          </m:e>
                          <m:sub>
                            <m:r>
                              <a:rPr lang="en-US"/>
                              <m:t>𝑡</m:t>
                            </m:r>
                            <m:r>
                              <a:rPr lang="en-US"/>
                              <m:t>+</m:t>
                            </m:r>
                            <m:r>
                              <a:rPr lang="en-US"/>
                              <m:t>1</m:t>
                            </m:r>
                          </m:sub>
                        </m:sSub>
                      </m:e>
                    </m:d>
                    <m:sSub>
                      <m:sSubPr>
                        <m:ctrlPr>
                          <a:rPr lang="en-US"/>
                        </m:ctrlPr>
                      </m:sSubPr>
                      <m:e>
                        <m:r>
                          <a:rPr lang="en-US"/>
                          <m:t>𝑣</m:t>
                        </m:r>
                      </m:e>
                      <m:sub>
                        <m:r>
                          <a:rPr lang="en-US"/>
                          <m:t>0</m:t>
                        </m:r>
                      </m:sub>
                    </m:sSub>
                    <m:r>
                      <a:rPr lang="en-US"/>
                      <m:t>,</m:t>
                    </m:r>
                  </m:oMath>
                </a14:m>
                <a:r>
                  <a:rPr lang="en-US" dirty="0"/>
                  <a:t> </a:t>
                </a:r>
                <a14:m>
                  <m:oMath xmlns:m="http://schemas.openxmlformats.org/officeDocument/2006/math">
                    <m:sSub>
                      <m:sSubPr>
                        <m:ctrlPr>
                          <a:rPr lang="en-US" smtClean="0"/>
                        </m:ctrlPr>
                      </m:sSubPr>
                      <m:e>
                        <m:r>
                          <a:rPr lang="en-US"/>
                          <m:t>𝑣</m:t>
                        </m:r>
                      </m:e>
                      <m:sub>
                        <m:r>
                          <a:rPr lang="en-US"/>
                          <m:t>1</m:t>
                        </m:r>
                      </m:sub>
                    </m:sSub>
                    <m:r>
                      <a:rPr lang="en-US" smtClean="0"/>
                      <m:t>,</m:t>
                    </m:r>
                  </m:oMath>
                </a14:m>
                <a:r>
                  <a:rPr lang="en-US" dirty="0"/>
                  <a:t> </a:t>
                </a:r>
                <a14:m>
                  <m:oMath xmlns:m="http://schemas.openxmlformats.org/officeDocument/2006/math">
                    <m:sSub>
                      <m:sSubPr>
                        <m:ctrlPr>
                          <a:rPr lang="en-US" smtClean="0"/>
                        </m:ctrlPr>
                      </m:sSubPr>
                      <m:e>
                        <m:r>
                          <a:rPr lang="en-US"/>
                          <m:t>𝑣</m:t>
                        </m:r>
                      </m:e>
                      <m:sub>
                        <m:r>
                          <a:rPr lang="en-US"/>
                          <m:t>2</m:t>
                        </m:r>
                      </m:sub>
                    </m:sSub>
                    <m:r>
                      <a:rPr lang="en-US" smtClean="0"/>
                      <m:t>,</m:t>
                    </m:r>
                  </m:oMath>
                </a14:m>
                <a:r>
                  <a:rPr lang="en-US" dirty="0"/>
                  <a:t>…. </a:t>
                </a:r>
                <a14:m>
                  <m:oMath xmlns:m="http://schemas.openxmlformats.org/officeDocument/2006/math">
                    <m:sSub>
                      <m:sSubPr>
                        <m:ctrlPr>
                          <a:rPr lang="en-US" smtClean="0"/>
                        </m:ctrlPr>
                      </m:sSubPr>
                      <m:e>
                        <m:r>
                          <a:rPr lang="en-US"/>
                          <m:t>𝑣</m:t>
                        </m:r>
                      </m:e>
                      <m:sub>
                        <m:r>
                          <a:rPr lang="en-US"/>
                          <m:t>𝑡</m:t>
                        </m:r>
                      </m:sub>
                    </m:sSub>
                    <m:r>
                      <a:rPr lang="en-US"/>
                      <m:t>)=</m:t>
                    </m:r>
                    <m:r>
                      <a:rPr lang="en-US"/>
                      <m:t>𝑝</m:t>
                    </m:r>
                    <m:r>
                      <a:rPr lang="en-US"/>
                      <m:t>(</m:t>
                    </m:r>
                    <m:sSub>
                      <m:sSubPr>
                        <m:ctrlPr>
                          <a:rPr lang="en-US" smtClean="0"/>
                        </m:ctrlPr>
                      </m:sSubPr>
                      <m:e>
                        <m:r>
                          <a:rPr lang="en-US"/>
                          <m:t>𝑣</m:t>
                        </m:r>
                      </m:e>
                      <m:sub>
                        <m:r>
                          <a:rPr lang="en-US"/>
                          <m:t>𝑡</m:t>
                        </m:r>
                        <m:r>
                          <a:rPr lang="en-US"/>
                          <m:t>+</m:t>
                        </m:r>
                        <m:r>
                          <a:rPr lang="en-US"/>
                          <m:t>1</m:t>
                        </m:r>
                      </m:sub>
                    </m:sSub>
                  </m:oMath>
                </a14:m>
                <a:r>
                  <a:rPr lang="en-US" dirty="0"/>
                  <a:t>| </a:t>
                </a:r>
                <a14:m>
                  <m:oMath xmlns:m="http://schemas.openxmlformats.org/officeDocument/2006/math">
                    <m:sSub>
                      <m:sSubPr>
                        <m:ctrlPr>
                          <a:rPr lang="en-US" smtClean="0"/>
                        </m:ctrlPr>
                      </m:sSubPr>
                      <m:e>
                        <m:r>
                          <a:rPr lang="en-US"/>
                          <m:t>𝑣</m:t>
                        </m:r>
                      </m:e>
                      <m:sub>
                        <m:r>
                          <a:rPr lang="en-US"/>
                          <m:t>𝑡</m:t>
                        </m:r>
                      </m:sub>
                    </m:sSub>
                    <m:r>
                      <a:rPr lang="en-US"/>
                      <m:t>)</m:t>
                    </m:r>
                  </m:oMath>
                </a14:m>
                <a:r>
                  <a:rPr lang="en-US" dirty="0"/>
                  <a:t> </a:t>
                </a:r>
              </a:p>
              <a:p>
                <a:endParaRPr lang="en-US" dirty="0"/>
              </a:p>
              <a:p>
                <a:pPr marL="285750" indent="-285750">
                  <a:buFont typeface="Wingdings" panose="05000000000000000000" pitchFamily="2" charset="2"/>
                  <a:buChar char="Ø"/>
                </a:pPr>
                <a:r>
                  <a:rPr lang="en-US" b="1" dirty="0"/>
                  <a:t>Hidden state Markov Model (HMM)</a:t>
                </a:r>
              </a:p>
              <a:p>
                <a:r>
                  <a:rPr lang="en-US" dirty="0"/>
                  <a:t>   The state of the Markov process are unobservable.</a:t>
                </a:r>
              </a:p>
              <a:p>
                <a:r>
                  <a:rPr lang="en-US" dirty="0"/>
                  <a:t>   There are indirect state observations </a:t>
                </a:r>
                <a14:m>
                  <m:oMath xmlns:m="http://schemas.openxmlformats.org/officeDocument/2006/math">
                    <m:r>
                      <a:rPr lang="en-US"/>
                      <m:t>𝑠</m:t>
                    </m:r>
                  </m:oMath>
                </a14:m>
                <a:r>
                  <a:rPr lang="en-US" dirty="0"/>
                  <a:t>.</a:t>
                </a:r>
              </a:p>
              <a:p>
                <a:endParaRPr lang="en-US" dirty="0"/>
              </a:p>
              <a:p>
                <a:pPr marL="285750" indent="-285750">
                  <a:buFont typeface="Wingdings" panose="05000000000000000000" pitchFamily="2" charset="2"/>
                  <a:buChar char="Ø"/>
                </a:pPr>
                <a:r>
                  <a:rPr lang="en-US" b="1" dirty="0"/>
                  <a:t>Viterbi</a:t>
                </a:r>
                <a:r>
                  <a:rPr lang="en-US" dirty="0"/>
                  <a:t> </a:t>
                </a:r>
              </a:p>
              <a:p>
                <a:r>
                  <a:rPr lang="en-US" dirty="0"/>
                  <a:t>    A dynamic programming algorithm for finding the most likely    sequence of hidden states—called the Viterbi path—that results in a sequence of observed events.</a:t>
                </a:r>
              </a:p>
              <a:p>
                <a:r>
                  <a:rPr lang="en-US" dirty="0"/>
                  <a:t> </a:t>
                </a:r>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172721" y="1643454"/>
                <a:ext cx="5750560" cy="4594060"/>
              </a:xfrm>
              <a:prstGeom prst="rect">
                <a:avLst/>
              </a:prstGeom>
              <a:blipFill>
                <a:blip r:embed="rId3"/>
                <a:stretch>
                  <a:fillRect l="-530" t="-3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CBA0DE4F-6801-4AE7-AF02-7F7EB7004186}"/>
                  </a:ext>
                </a:extLst>
              </p:cNvPr>
              <p:cNvSpPr txBox="1">
                <a:spLocks/>
              </p:cNvSpPr>
              <p:nvPr/>
            </p:nvSpPr>
            <p:spPr>
              <a:xfrm>
                <a:off x="6004559" y="1643454"/>
                <a:ext cx="6014720"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300" b="1" i="1" dirty="0">
                    <a:solidFill>
                      <a:schemeClr val="tx1"/>
                    </a:solidFill>
                    <a:latin typeface="Cambria Math" panose="02040503050406030204" pitchFamily="18" charset="0"/>
                    <a:ea typeface="Cambria Math" panose="02040503050406030204" pitchFamily="18" charset="0"/>
                  </a:rPr>
                  <a:t>Discrete state-space:</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𝑥</m:t>
                    </m:r>
                    <m:r>
                      <a:rPr lang="en-US" sz="130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𝑦</m:t>
                    </m:r>
                    <m:r>
                      <a:rPr lang="en-US" sz="1300" i="1" smtClean="0">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r>
                          <a:rPr lang="en-US" sz="1300" i="1">
                            <a:solidFill>
                              <a:schemeClr val="tx1"/>
                            </a:solidFill>
                            <a:latin typeface="Cambria Math" panose="02040503050406030204" pitchFamily="18" charset="0"/>
                            <a:ea typeface="Cambria Math" panose="02040503050406030204" pitchFamily="18" charset="0"/>
                          </a:rPr>
                          <m:t>] </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𝑥</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𝑦</m:t>
                        </m:r>
                        <m:r>
                          <a:rPr lang="en-US" sz="1300" i="1">
                            <a:solidFill>
                              <a:schemeClr val="tx1"/>
                            </a:solidFill>
                            <a:latin typeface="Cambria Math" panose="02040503050406030204" pitchFamily="18" charset="0"/>
                            <a:ea typeface="Cambria Math" panose="02040503050406030204" pitchFamily="18" charset="0"/>
                          </a:rPr>
                          <m:t>∈</m:t>
                        </m:r>
                      </m:e>
                    </m:acc>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1</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𝑖𝑚𝑎𝑔𝑒</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𝑠𝑖𝑧𝑒</m:t>
                        </m:r>
                      </m:e>
                    </m:d>
                    <m:r>
                      <a:rPr lang="en-US" sz="1300" i="1">
                        <a:solidFill>
                          <a:schemeClr val="tx1"/>
                        </a:solidFill>
                        <a:latin typeface="Cambria Math" panose="02040503050406030204" pitchFamily="18" charset="0"/>
                        <a:ea typeface="Cambria Math" panose="02040503050406030204" pitchFamily="18" charset="0"/>
                      </a:rPr>
                      <m:t>   </m:t>
                    </m:r>
                  </m:oMath>
                </a14:m>
                <a:r>
                  <a:rPr lang="en-US" sz="1300" dirty="0">
                    <a:solidFill>
                      <a:schemeClr val="tx1"/>
                    </a:solidFill>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ea typeface="Cambria Math" panose="02040503050406030204" pitchFamily="18" charset="0"/>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oMath>
                </a14:m>
                <a:r>
                  <a:rPr lang="en-US" sz="1300" dirty="0">
                    <a:solidFill>
                      <a:schemeClr val="tx1"/>
                    </a:solidFill>
                    <a:ea typeface="Cambria Math" panose="02040503050406030204" pitchFamily="18" charset="0"/>
                  </a:rPr>
                  <a:t>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[-1:1:1]  (pixel)}</a:t>
                </a:r>
              </a:p>
              <a:p>
                <a:endParaRPr lang="en-US" sz="1600" dirty="0">
                  <a:solidFill>
                    <a:schemeClr val="tx1"/>
                  </a:solidFill>
                </a:endParaRPr>
              </a:p>
              <a:p>
                <a:r>
                  <a:rPr lang="en-US" sz="1300" b="1" i="1" dirty="0">
                    <a:solidFill>
                      <a:schemeClr val="tx1"/>
                    </a:solidFill>
                    <a:latin typeface="Cambria Math" panose="02040503050406030204" pitchFamily="18" charset="0"/>
                    <a:ea typeface="Cambria Math" panose="02040503050406030204" pitchFamily="18" charset="0"/>
                  </a:rPr>
                  <a:t>Measured intensity model:</a:t>
                </a:r>
              </a:p>
              <a:p>
                <a14:m>
                  <m:oMath xmlns:m="http://schemas.openxmlformats.org/officeDocument/2006/math">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eqArr>
                          <m:eqArrPr>
                            <m:ctrlPr>
                              <a:rPr lang="en-US" sz="1300" i="1">
                                <a:solidFill>
                                  <a:schemeClr val="tx1"/>
                                </a:solidFill>
                                <a:latin typeface="Cambria Math" panose="02040503050406030204" pitchFamily="18" charset="0"/>
                                <a:ea typeface="Cambria Math" panose="02040503050406030204" pitchFamily="18" charset="0"/>
                              </a:rPr>
                            </m:ctrlPr>
                          </m:eqArrPr>
                          <m:e>
                            <m:r>
                              <a:rPr lang="en-US" sz="1300" i="1">
                                <a:solidFill>
                                  <a:schemeClr val="tx1"/>
                                </a:solidFill>
                                <a:latin typeface="Cambria Math" panose="02040503050406030204" pitchFamily="18" charset="0"/>
                                <a:ea typeface="Cambria Math" panose="02040503050406030204" pitchFamily="18" charset="0"/>
                              </a:rPr>
                              <m:t>  </m:t>
                            </m:r>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𝑖𝑠</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𝑝𝑟𝑒𝑠𝑒𝑛𝑡</m:t>
                            </m:r>
                          </m:e>
                          <m:e>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𝑛𝑜</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e>
                        </m:eqArr>
                      </m:e>
                    </m:d>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𝒩</m:t>
                    </m:r>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0</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𝜎</m:t>
                        </m:r>
                      </m:e>
                    </m:d>
                  </m:oMath>
                </a14:m>
                <a:r>
                  <a:rPr lang="en-US" sz="1300" i="1" dirty="0">
                    <a:solidFill>
                      <a:schemeClr val="tx1"/>
                    </a:solidFill>
                    <a:latin typeface="Cambria Math" panose="02040503050406030204" pitchFamily="18" charset="0"/>
                    <a:ea typeface="Cambria Math" panose="02040503050406030204" pitchFamily="18" charset="0"/>
                  </a:rPr>
                  <a:t> </a:t>
                </a:r>
              </a:p>
              <a:p>
                <a:pP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e>
                        </m:d>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pixel indexed by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and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e>
                    </m:d>
                  </m:oMath>
                </a14:m>
                <a:endParaRPr lang="en-US" sz="1300" i="1" dirty="0">
                  <a:solidFill>
                    <a:schemeClr val="tx1"/>
                  </a:solidFill>
                  <a:latin typeface="Cambria Math" panose="02040503050406030204" pitchFamily="18" charset="0"/>
                  <a:ea typeface="Cambria Math" panose="02040503050406030204" pitchFamily="18" charset="0"/>
                </a:endParaRPr>
              </a:p>
              <a:p>
                <a:pPr/>
                <a:endParaRPr lang="en-US" sz="1300" i="1" dirty="0">
                  <a:solidFill>
                    <a:schemeClr val="tx1"/>
                  </a:solidFill>
                  <a:latin typeface="Cambria Math" panose="02040503050406030204" pitchFamily="18" charset="0"/>
                  <a:ea typeface="Cambria Math" panose="02040503050406030204" pitchFamily="18" charset="0"/>
                </a:endParaRPr>
              </a:p>
              <a:p>
                <a:pPr/>
                <a:r>
                  <a:rPr lang="en-US" sz="1300" i="1" dirty="0">
                    <a:solidFill>
                      <a:schemeClr val="tx1"/>
                    </a:solidFill>
                    <a:latin typeface="Cambria Math" panose="02040503050406030204" pitchFamily="18" charset="0"/>
                    <a:ea typeface="Cambria Math" panose="02040503050406030204" pitchFamily="18" charset="0"/>
                  </a:rPr>
                  <a:t>Estimate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𝑉</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from observing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using a recursive scheme for maximizing the posterior joint probability of the sequence of states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oMath>
                </a14:m>
                <a:r>
                  <a:rPr lang="en-US" sz="1300" i="1" dirty="0">
                    <a:solidFill>
                      <a:schemeClr val="tx1"/>
                    </a:solidFill>
                    <a:latin typeface="Cambria Math" panose="02040503050406030204" pitchFamily="18" charset="0"/>
                    <a:ea typeface="Cambria Math" panose="02040503050406030204" pitchFamily="18" charset="0"/>
                  </a:rPr>
                  <a:t> given by :</a:t>
                </a:r>
              </a:p>
              <a:p>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e>
                          <m:sub>
                            <m:r>
                              <a:rPr lang="en-US" sz="1300" i="1">
                                <a:solidFill>
                                  <a:schemeClr val="tx1"/>
                                </a:solidFill>
                                <a:latin typeface="Cambria Math" panose="02040503050406030204" pitchFamily="18" charset="0"/>
                                <a:ea typeface="Cambria Math" panose="02040503050406030204" pitchFamily="18" charset="0"/>
                              </a:rPr>
                              <m:t>𝑡</m:t>
                            </m:r>
                          </m:sub>
                        </m:sSub>
                      </m:e>
                    </m:d>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e>
                    </m:d>
                    <m:nary>
                      <m:naryPr>
                        <m:chr m:val="∏"/>
                        <m:limLoc m:val="undOvr"/>
                        <m:ctrlPr>
                          <a:rPr lang="en-US" sz="1300" i="1">
                            <a:solidFill>
                              <a:schemeClr val="tx1"/>
                            </a:solidFill>
                            <a:latin typeface="Cambria Math" panose="02040503050406030204" pitchFamily="18" charset="0"/>
                            <a:ea typeface="Cambria Math" panose="02040503050406030204" pitchFamily="18" charset="0"/>
                          </a:rPr>
                        </m:ctrlPr>
                      </m:naryPr>
                      <m:sub>
                        <m:r>
                          <a:rPr lang="en-US" sz="1300" i="1">
                            <a:solidFill>
                              <a:schemeClr val="tx1"/>
                            </a:solidFill>
                            <a:latin typeface="Cambria Math" panose="02040503050406030204" pitchFamily="18" charset="0"/>
                            <a:ea typeface="Cambria Math" panose="02040503050406030204" pitchFamily="18" charset="0"/>
                          </a:rPr>
                          <m:t>𝑘</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up>
                        <m:r>
                          <a:rPr lang="en-US" sz="1300" i="1">
                            <a:solidFill>
                              <a:schemeClr val="tx1"/>
                            </a:solidFill>
                            <a:latin typeface="Cambria Math" panose="02040503050406030204" pitchFamily="18" charset="0"/>
                            <a:ea typeface="Cambria Math" panose="02040503050406030204" pitchFamily="18" charset="0"/>
                          </a:rPr>
                          <m:t>𝑡</m:t>
                        </m:r>
                      </m:sup>
                      <m:e>
                        <m:r>
                          <a:rPr lang="en-US" sz="1300" i="1">
                            <a:solidFill>
                              <a:schemeClr val="tx1"/>
                            </a:solidFill>
                            <a:latin typeface="Cambria Math" panose="02040503050406030204" pitchFamily="18" charset="0"/>
                            <a:ea typeface="Cambria Math" panose="02040503050406030204" pitchFamily="18" charset="0"/>
                            <a:hlinkClick r:id="rId4" action="ppaction://hlinksldjump"/>
                          </a:rPr>
                          <m:t>ℒ</m:t>
                        </m:r>
                        <m:d>
                          <m:d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dPr>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𝑠</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𝑣</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d>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e>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Sub>
                          </m:e>
                        </m:d>
                      </m:e>
                    </m:nary>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r>
                      <a:rPr lang="en-US" sz="1000" b="0" i="1" smtClean="0">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 =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𝐴</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 </m:t>
                    </m:r>
                  </m:oMath>
                </a14:m>
                <a:r>
                  <a:rPr lang="en-US" sz="1000" i="1"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𝑖𝑠</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h</m:t>
                    </m:r>
                    <m:r>
                      <a:rPr lang="en-US" sz="1000" i="1">
                        <a:solidFill>
                          <a:schemeClr val="tx1"/>
                        </a:solidFill>
                        <a:latin typeface="Cambria Math" panose="02040503050406030204" pitchFamily="18" charset="0"/>
                        <a:ea typeface="Cambria Math" panose="02040503050406030204" pitchFamily="18" charset="0"/>
                      </a:rPr>
                      <m:t>𝑒</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𝑚𝑜𝑑𝑒𝑙</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𝑛𝑜𝑖𝑠𝑒</m:t>
                    </m:r>
                    <m:r>
                      <a:rPr lang="en-US" sz="1000" i="1">
                        <a:solidFill>
                          <a:schemeClr val="tx1"/>
                        </a:solidFill>
                        <a:latin typeface="Cambria Math" panose="02040503050406030204" pitchFamily="18" charset="0"/>
                        <a:ea typeface="Cambria Math" panose="02040503050406030204" pitchFamily="18" charset="0"/>
                      </a:rPr>
                      <m:t>  </m:t>
                    </m:r>
                  </m:oMath>
                </a14:m>
                <a:r>
                  <a:rPr lang="en-US" sz="1000" i="1" dirty="0">
                    <a:solidFill>
                      <a:schemeClr val="tx1"/>
                    </a:solidFill>
                    <a:latin typeface="Cambria Math" panose="02040503050406030204" pitchFamily="18" charset="0"/>
                    <a:ea typeface="Cambria Math" panose="02040503050406030204" pitchFamily="18" charset="0"/>
                  </a:rPr>
                  <a:t>as Dynamic SHAS is not based on definition of model noise we also do not assume a model noise for Viterbi.</a:t>
                </a:r>
              </a:p>
              <a:p>
                <a:endParaRPr lang="en-US" sz="1300" i="1" dirty="0">
                  <a:solidFill>
                    <a:schemeClr val="tx1"/>
                  </a:solidFill>
                  <a:latin typeface="Cambria Math" panose="02040503050406030204" pitchFamily="18" charset="0"/>
                  <a:ea typeface="Cambria Math" panose="02040503050406030204" pitchFamily="18" charset="0"/>
                </a:endParaRPr>
              </a:p>
              <a:p>
                <a:pPr/>
                <a:endParaRPr lang="en-US" sz="1300" i="1" dirty="0">
                  <a:solidFill>
                    <a:schemeClr val="tx1"/>
                  </a:solidFill>
                  <a:latin typeface="Cambria Math" panose="02040503050406030204" pitchFamily="18" charset="0"/>
                  <a:ea typeface="Cambria Math" panose="02040503050406030204" pitchFamily="18" charset="0"/>
                </a:endParaRPr>
              </a:p>
            </p:txBody>
          </p:sp>
        </mc:Choice>
        <mc:Fallback>
          <p:sp>
            <p:nvSpPr>
              <p:cNvPr id="7" name="Content Placeholder 2">
                <a:extLst>
                  <a:ext uri="{FF2B5EF4-FFF2-40B4-BE49-F238E27FC236}">
                    <a16:creationId xmlns:a16="http://schemas.microsoft.com/office/drawing/2014/main" id="{CBA0DE4F-6801-4AE7-AF02-7F7EB7004186}"/>
                  </a:ext>
                </a:extLst>
              </p:cNvPr>
              <p:cNvSpPr txBox="1">
                <a:spLocks noRot="1" noChangeAspect="1" noMove="1" noResize="1" noEditPoints="1" noAdjustHandles="1" noChangeArrowheads="1" noChangeShapeType="1" noTextEdit="1"/>
              </p:cNvSpPr>
              <p:nvPr/>
            </p:nvSpPr>
            <p:spPr>
              <a:xfrm>
                <a:off x="6004559" y="1643454"/>
                <a:ext cx="6014720" cy="4594060"/>
              </a:xfrm>
              <a:prstGeom prst="rect">
                <a:avLst/>
              </a:prstGeom>
              <a:blipFill>
                <a:blip r:embed="rId5"/>
                <a:stretch>
                  <a:fillRect l="-101" t="-1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B737BEE6-A7C3-448B-BF8A-65F6C699FFC2}"/>
              </a:ext>
            </a:extLst>
          </p:cNvPr>
          <p:cNvCxnSpPr/>
          <p:nvPr/>
        </p:nvCxnSpPr>
        <p:spPr>
          <a:xfrm>
            <a:off x="5683363" y="1734177"/>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55BCC-1B3A-437B-9D4B-37800DA47BEF}"/>
              </a:ext>
            </a:extLst>
          </p:cNvPr>
          <p:cNvCxnSpPr/>
          <p:nvPr/>
        </p:nvCxnSpPr>
        <p:spPr>
          <a:xfrm>
            <a:off x="5683363" y="317667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21D649C-11CC-445C-B2B8-1014934FB09F}"/>
              </a:ext>
            </a:extLst>
          </p:cNvPr>
          <p:cNvCxnSpPr/>
          <p:nvPr/>
        </p:nvCxnSpPr>
        <p:spPr>
          <a:xfrm>
            <a:off x="5683363" y="484709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158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37352" y="1578572"/>
            <a:ext cx="11712408" cy="51371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p>
        </p:txBody>
      </p:sp>
      <mc:AlternateContent xmlns:mc="http://schemas.openxmlformats.org/markup-compatibility/2006">
        <mc:Choice xmlns:a14="http://schemas.microsoft.com/office/drawing/2010/main" Requires="a14">
          <p:sp>
            <p:nvSpPr>
              <p:cNvPr id="2" name="Rectangle 2">
                <a:extLst>
                  <a:ext uri="{FF2B5EF4-FFF2-40B4-BE49-F238E27FC236}">
                    <a16:creationId xmlns:a16="http://schemas.microsoft.com/office/drawing/2014/main" id="{D042DC00-6E21-414B-9FAA-89C5892209F3}"/>
                  </a:ext>
                </a:extLst>
              </p:cNvPr>
              <p:cNvSpPr>
                <a:spLocks noChangeArrowheads="1"/>
              </p:cNvSpPr>
              <p:nvPr/>
            </p:nvSpPr>
            <p:spPr bwMode="auto">
              <a:xfrm>
                <a:off x="581192" y="4939058"/>
                <a:ext cx="11468565" cy="8617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𝐶</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m:t>
                    </m:r>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𝑣</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 </m:t>
                    </m:r>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denote the Viterbi cost metric. Which is measure of the log-likelihood of the most likely sequence leading into the state</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p>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ctrlPr>
                      </m:sSubPr>
                      <m:e>
                        <m:r>
                          <m:rPr>
                            <m:nor/>
                          </m:rPr>
                          <a:rPr lang="en-US" altLang="en-US" sz="1600" i="1" dirty="0">
                            <a:latin typeface="Cambria Math" panose="02040503050406030204" pitchFamily="18" charset="0"/>
                            <a:ea typeface="Times New Roman" panose="02020603050405020304" pitchFamily="18" charset="0"/>
                            <a:cs typeface="David" panose="020E0502060401010101" pitchFamily="34" charset="-79"/>
                          </a:rPr>
                          <m:t>θ</m:t>
                        </m:r>
                      </m:e>
                      <m:sub>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𝑡</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1</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denotes the previous state in the most likely sequence leading into the state </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p:sp>
            <p:nvSpPr>
              <p:cNvPr id="2" name="Rectangle 2">
                <a:extLst>
                  <a:ext uri="{FF2B5EF4-FFF2-40B4-BE49-F238E27FC236}">
                    <a16:creationId xmlns:a16="http://schemas.microsoft.com/office/drawing/2014/main" id="{D042DC00-6E21-414B-9FAA-89C5892209F3}"/>
                  </a:ext>
                </a:extLst>
              </p:cNvPr>
              <p:cNvSpPr>
                <a:spLocks noRot="1" noChangeAspect="1" noMove="1" noResize="1" noEditPoints="1" noAdjustHandles="1" noChangeArrowheads="1" noChangeShapeType="1" noTextEdit="1"/>
              </p:cNvSpPr>
              <p:nvPr/>
            </p:nvSpPr>
            <p:spPr bwMode="auto">
              <a:xfrm>
                <a:off x="581192" y="4939058"/>
                <a:ext cx="11468565" cy="861774"/>
              </a:xfrm>
              <a:prstGeom prst="rect">
                <a:avLst/>
              </a:prstGeom>
              <a:blipFill>
                <a:blip r:embed="rId3"/>
                <a:stretch>
                  <a:fillRect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Rectangle 4">
            <a:extLst>
              <a:ext uri="{FF2B5EF4-FFF2-40B4-BE49-F238E27FC236}">
                <a16:creationId xmlns:a16="http://schemas.microsoft.com/office/drawing/2014/main" id="{7702D298-8A55-4018-98B1-AD6240BCD27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8" name="מלבן 939">
                <a:extLst>
                  <a:ext uri="{FF2B5EF4-FFF2-40B4-BE49-F238E27FC236}">
                    <a16:creationId xmlns:a16="http://schemas.microsoft.com/office/drawing/2014/main" id="{B525CBAE-1DBA-4F98-A3D3-D8FE53071515}"/>
                  </a:ext>
                </a:extLst>
              </p:cNvPr>
              <p:cNvSpPr/>
              <p:nvPr/>
            </p:nvSpPr>
            <p:spPr>
              <a:xfrm>
                <a:off x="1366520" y="1371600"/>
                <a:ext cx="8077200" cy="3421380"/>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50000"/>
                  </a:lnSpc>
                  <a:spcAft>
                    <a:spcPts val="0"/>
                  </a:spcAft>
                </a:pPr>
                <a:r>
                  <a:rPr lang="en-US" sz="1400" b="1" i="1" dirty="0">
                    <a:effectLst/>
                    <a:latin typeface="Calibri" panose="020F0502020204030204" pitchFamily="34" charset="0"/>
                    <a:ea typeface="Times New Roman" panose="02020603050405020304" pitchFamily="18" charset="0"/>
                    <a:cs typeface="Arial" panose="020B0604020202020204" pitchFamily="34" charset="0"/>
                  </a:rPr>
                  <a:t>V</a:t>
                </a:r>
                <a:r>
                  <a:rPr lang="en-US" sz="1400" b="1" i="1" dirty="0">
                    <a:effectLst/>
                    <a:latin typeface="Calibri" panose="020F0502020204030204" pitchFamily="34" charset="0"/>
                    <a:ea typeface="Times New Roman" panose="02020603050405020304" pitchFamily="18" charset="0"/>
                    <a:cs typeface="David" panose="020E0502060401010101" pitchFamily="34" charset="-79"/>
                  </a:rPr>
                  <a:t>iterbi based tracking algorithm</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Initialize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 For each image t=1….</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2.1 The normalized cost  </a:t>
                </a:r>
                <a14:m>
                  <m:oMath xmlns:m="http://schemas.openxmlformats.org/officeDocument/2006/math">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b="0" i="1" smtClean="0">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4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2.2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𝑙𝑜𝑔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US" sz="1400" i="1">
                            <a:effectLst/>
                            <a:latin typeface="Cambria Math" panose="02040503050406030204" pitchFamily="18" charset="0"/>
                            <a:ea typeface="Times New Roman" panose="02020603050405020304" pitchFamily="18" charset="0"/>
                            <a:cs typeface="Calibri" panose="020F0502020204030204" pitchFamily="34" charset="0"/>
                          </a:rPr>
                          <m:t>ℒ</m:t>
                        </m:r>
                      </m:e>
                    </m:acc>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𝑠</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e>
                      <m:sub>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400" dirty="0">
                    <a:effectLst/>
                    <a:latin typeface="Calibri" panose="020F0502020204030204" pitchFamily="34" charset="0"/>
                    <a:ea typeface="Times New Roman" panose="02020603050405020304" pitchFamily="18" charset="0"/>
                    <a:cs typeface="David" panose="020E0502060401010101" pitchFamily="34" charset="-79"/>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2.3 The previous state in the most likely sequence leading to  is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𝑣</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 =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𝑎𝑟𝑔</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𝑚𝑎𝑥</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3 The estimated state sequence is found by backtracking </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acc>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d>
                        <m:dPr>
                          <m:begChr m:val="{"/>
                          <m:end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eqArrPr>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𝑎𝑟𝑔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e>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e>
                              </m:acc>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𝑜𝑡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h</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𝑒𝑟𝑤𝑖𝑠𝑒</m:t>
                              </m:r>
                            </m:e>
                          </m:eqArr>
                        </m:e>
                      </m:d>
                    </m:oMath>
                  </m:oMathPara>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8" name="מלבן 939">
                <a:extLst>
                  <a:ext uri="{FF2B5EF4-FFF2-40B4-BE49-F238E27FC236}">
                    <a16:creationId xmlns:a16="http://schemas.microsoft.com/office/drawing/2014/main" id="{B525CBAE-1DBA-4F98-A3D3-D8FE53071515}"/>
                  </a:ext>
                </a:extLst>
              </p:cNvPr>
              <p:cNvSpPr>
                <a:spLocks noRot="1" noChangeAspect="1" noMove="1" noResize="1" noEditPoints="1" noAdjustHandles="1" noChangeArrowheads="1" noChangeShapeType="1" noTextEdit="1"/>
              </p:cNvSpPr>
              <p:nvPr/>
            </p:nvSpPr>
            <p:spPr>
              <a:xfrm>
                <a:off x="1366520" y="1371600"/>
                <a:ext cx="8077200" cy="3421380"/>
              </a:xfrm>
              <a:prstGeom prst="rect">
                <a:avLst/>
              </a:prstGeom>
              <a:blipFill>
                <a:blip r:embed="rId4"/>
                <a:stretch>
                  <a:fillRect l="-151"/>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3D543B0C-8482-450D-98D0-A8E317102DF7}"/>
              </a:ext>
            </a:extLst>
          </p:cNvPr>
          <p:cNvSpPr/>
          <p:nvPr/>
        </p:nvSpPr>
        <p:spPr>
          <a:xfrm>
            <a:off x="1945640" y="6132918"/>
            <a:ext cx="10838647" cy="307777"/>
          </a:xfrm>
          <a:prstGeom prst="rect">
            <a:avLst/>
          </a:prstGeom>
        </p:spPr>
        <p:txBody>
          <a:bodyPr wrap="square">
            <a:spAutoFit/>
          </a:bodyPr>
          <a:lstStyle/>
          <a:p>
            <a:r>
              <a:rPr lang="en-US" sz="1400" dirty="0"/>
              <a:t>“Life can only be understood backwards, but must be lived forwards.” (</a:t>
            </a:r>
            <a:r>
              <a:rPr lang="en-US" sz="1400" dirty="0" err="1"/>
              <a:t>S¨oren</a:t>
            </a:r>
            <a:r>
              <a:rPr lang="en-US" sz="1400" dirty="0"/>
              <a:t> Kierkegaard)</a:t>
            </a:r>
          </a:p>
        </p:txBody>
      </p:sp>
    </p:spTree>
    <p:extLst>
      <p:ext uri="{BB962C8B-B14F-4D97-AF65-F5344CB8AC3E}">
        <p14:creationId xmlns:p14="http://schemas.microsoft.com/office/powerpoint/2010/main" val="12044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44972" y="1414854"/>
                <a:ext cx="11712408" cy="532884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400" dirty="0">
                    <a:solidFill>
                      <a:schemeClr val="tx1"/>
                    </a:solidFill>
                  </a:rPr>
                  <a:t>The measurements pdf under the assumption of </a:t>
                </a:r>
                <a:r>
                  <a:rPr lang="en-US" sz="1400" b="1" dirty="0">
                    <a:solidFill>
                      <a:schemeClr val="tx1"/>
                    </a:solidFill>
                  </a:rPr>
                  <a:t>Gaussian measurement noise </a:t>
                </a:r>
                <a:r>
                  <a:rPr lang="en-US" sz="1400" dirty="0">
                    <a:solidFill>
                      <a:schemeClr val="tx1"/>
                    </a:solidFill>
                  </a:rPr>
                  <a:t>is:</a:t>
                </a:r>
              </a:p>
              <a:p>
                <a14:m>
                  <m:oMath xmlns:m="http://schemas.openxmlformats.org/officeDocument/2006/math">
                    <m:r>
                      <a:rPr lang="en-US" sz="1400" i="1" smtClean="0">
                        <a:solidFill>
                          <a:schemeClr val="tx1"/>
                        </a:solidFill>
                      </a:rPr>
                      <m:t>𝑃</m:t>
                    </m:r>
                    <m:r>
                      <a:rPr lang="en-US" sz="1400" i="1" smtClean="0">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 </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 = </m:t>
                    </m:r>
                    <m:f>
                      <m:fPr>
                        <m:ctrlPr>
                          <a:rPr lang="en-US" sz="1400" i="1">
                            <a:solidFill>
                              <a:schemeClr val="tx1"/>
                            </a:solidFill>
                          </a:rPr>
                        </m:ctrlPr>
                      </m:fPr>
                      <m:num>
                        <m:r>
                          <a:rPr lang="en-US" sz="1400" i="1">
                            <a:solidFill>
                              <a:schemeClr val="tx1"/>
                            </a:solidFill>
                          </a:rPr>
                          <m:t>1</m:t>
                        </m:r>
                      </m:num>
                      <m:den>
                        <m:rad>
                          <m:radPr>
                            <m:degHide m:val="on"/>
                            <m:ctrlPr>
                              <a:rPr lang="en-US" sz="1400" i="1">
                                <a:solidFill>
                                  <a:schemeClr val="tx1"/>
                                </a:solidFill>
                              </a:rPr>
                            </m:ctrlPr>
                          </m:radPr>
                          <m:deg/>
                          <m:e>
                            <m:r>
                              <a:rPr lang="en-US" sz="1400" i="1">
                                <a:solidFill>
                                  <a:schemeClr val="tx1"/>
                                </a:solidFill>
                              </a:rPr>
                              <m:t>2</m:t>
                            </m:r>
                            <m:r>
                              <a:rPr lang="en-US" sz="1400" i="1">
                                <a:solidFill>
                                  <a:schemeClr val="tx1"/>
                                </a:solidFill>
                              </a:rPr>
                              <m:t>𝜋</m:t>
                            </m:r>
                            <m:sSup>
                              <m:sSupPr>
                                <m:ctrlPr>
                                  <a:rPr lang="en-US" sz="1400" i="1">
                                    <a:solidFill>
                                      <a:schemeClr val="tx1"/>
                                    </a:solidFill>
                                  </a:rPr>
                                </m:ctrlPr>
                              </m:sSupPr>
                              <m:e>
                                <m:r>
                                  <a:rPr lang="en-US" sz="1400" i="1">
                                    <a:solidFill>
                                      <a:schemeClr val="tx1"/>
                                    </a:solidFill>
                                  </a:rPr>
                                  <m:t>𝜎</m:t>
                                </m:r>
                              </m:e>
                              <m:sup>
                                <m:r>
                                  <a:rPr lang="en-US" sz="1400" i="1">
                                    <a:solidFill>
                                      <a:schemeClr val="tx1"/>
                                    </a:solidFill>
                                  </a:rPr>
                                  <m:t>2</m:t>
                                </m:r>
                              </m:sup>
                            </m:sSup>
                          </m:e>
                        </m:rad>
                      </m:den>
                    </m:f>
                    <m:sSup>
                      <m:sSupPr>
                        <m:ctrlPr>
                          <a:rPr lang="en-US" sz="1400" i="1">
                            <a:solidFill>
                              <a:schemeClr val="tx1"/>
                            </a:solidFill>
                          </a:rPr>
                        </m:ctrlPr>
                      </m:sSupPr>
                      <m:e>
                        <m:r>
                          <a:rPr lang="en-US" sz="1400" i="1">
                            <a:solidFill>
                              <a:schemeClr val="tx1"/>
                            </a:solidFill>
                          </a:rPr>
                          <m:t>𝑒𝑥𝑝</m:t>
                        </m:r>
                      </m:e>
                      <m:sup>
                        <m:d>
                          <m:dPr>
                            <m:ctrlPr>
                              <a:rPr lang="en-US" sz="1400" i="1">
                                <a:solidFill>
                                  <a:schemeClr val="tx1"/>
                                </a:solidFill>
                              </a:rPr>
                            </m:ctrlPr>
                          </m:dPr>
                          <m:e>
                            <m:r>
                              <a:rPr lang="en-US" sz="1400" i="1">
                                <a:solidFill>
                                  <a:schemeClr val="tx1"/>
                                </a:solidFill>
                              </a:rPr>
                              <m:t>− </m:t>
                            </m:r>
                            <m:f>
                              <m:fPr>
                                <m:ctrlPr>
                                  <a:rPr lang="en-US" sz="1400" i="1">
                                    <a:solidFill>
                                      <a:schemeClr val="tx1"/>
                                    </a:solidFill>
                                  </a:rPr>
                                </m:ctrlPr>
                              </m:fPr>
                              <m:num>
                                <m:sSup>
                                  <m:sSupPr>
                                    <m:ctrlPr>
                                      <a:rPr lang="en-US" sz="1400" i="1">
                                        <a:solidFill>
                                          <a:schemeClr val="tx1"/>
                                        </a:solidFill>
                                      </a:rPr>
                                    </m:ctrlPr>
                                  </m:sSupPr>
                                  <m:e>
                                    <m:d>
                                      <m:dPr>
                                        <m:begChr m:val="["/>
                                        <m:endChr m:val="]"/>
                                        <m:ctrlPr>
                                          <a:rPr lang="en-US" sz="1400" i="1">
                                            <a:solidFill>
                                              <a:schemeClr val="tx1"/>
                                            </a:solidFill>
                                          </a:rPr>
                                        </m:ctrlPr>
                                      </m:dPr>
                                      <m:e>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sSup>
                                          <m:sSupPr>
                                            <m:ctrlPr>
                                              <a:rPr lang="en-US" sz="1400" i="1">
                                                <a:solidFill>
                                                  <a:schemeClr val="tx1"/>
                                                </a:solidFill>
                                              </a:rPr>
                                            </m:ctrlPr>
                                          </m:sSupPr>
                                          <m:e>
                                            <m:r>
                                              <a:rPr lang="en-US" sz="1400" i="1">
                                                <a:solidFill>
                                                  <a:schemeClr val="tx1"/>
                                                </a:solidFill>
                                              </a:rPr>
                                              <m:t>h</m:t>
                                            </m:r>
                                          </m:e>
                                          <m:sup>
                                            <m:d>
                                              <m:dPr>
                                                <m:ctrlPr>
                                                  <a:rPr lang="en-US" sz="1400" i="1">
                                                    <a:solidFill>
                                                      <a:schemeClr val="tx1"/>
                                                    </a:solidFill>
                                                  </a:rPr>
                                                </m:ctrlPr>
                                              </m:dPr>
                                              <m:e>
                                                <m:r>
                                                  <a:rPr lang="en-US" sz="1400" i="1">
                                                    <a:solidFill>
                                                      <a:schemeClr val="tx1"/>
                                                    </a:solidFill>
                                                  </a:rPr>
                                                  <m:t>𝑖</m:t>
                                                </m:r>
                                                <m:r>
                                                  <a:rPr lang="en-US" sz="1400" i="1">
                                                    <a:solidFill>
                                                      <a:schemeClr val="tx1"/>
                                                    </a:solidFill>
                                                  </a:rPr>
                                                  <m:t>,</m:t>
                                                </m:r>
                                                <m:r>
                                                  <a:rPr lang="en-US" sz="1400" i="1">
                                                    <a:solidFill>
                                                      <a:schemeClr val="tx1"/>
                                                    </a:solidFill>
                                                  </a:rPr>
                                                  <m:t>𝑗</m:t>
                                                </m:r>
                                              </m:e>
                                            </m:d>
                                          </m:sup>
                                        </m:sSup>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e>
                                    </m:d>
                                  </m:e>
                                  <m:sup>
                                    <m:r>
                                      <a:rPr lang="en-US" sz="1400" i="1">
                                        <a:solidFill>
                                          <a:schemeClr val="tx1"/>
                                        </a:solidFill>
                                      </a:rPr>
                                      <m:t>2</m:t>
                                    </m:r>
                                  </m:sup>
                                </m:sSup>
                              </m:num>
                              <m:den>
                                <m:sSup>
                                  <m:sSupPr>
                                    <m:ctrlPr>
                                      <a:rPr lang="en-US" sz="1400" i="1">
                                        <a:solidFill>
                                          <a:schemeClr val="tx1"/>
                                        </a:solidFill>
                                      </a:rPr>
                                    </m:ctrlPr>
                                  </m:sSupPr>
                                  <m:e>
                                    <m:r>
                                      <a:rPr lang="en-US" sz="1400" i="1">
                                        <a:solidFill>
                                          <a:schemeClr val="tx1"/>
                                        </a:solidFill>
                                      </a:rPr>
                                      <m:t>2</m:t>
                                    </m:r>
                                    <m:r>
                                      <a:rPr lang="en-US" sz="1400" i="1">
                                        <a:solidFill>
                                          <a:schemeClr val="tx1"/>
                                        </a:solidFill>
                                      </a:rPr>
                                      <m:t>𝜎</m:t>
                                    </m:r>
                                  </m:e>
                                  <m:sup>
                                    <m:r>
                                      <a:rPr lang="en-US" sz="1400" i="1">
                                        <a:solidFill>
                                          <a:schemeClr val="tx1"/>
                                        </a:solidFill>
                                      </a:rPr>
                                      <m:t>2</m:t>
                                    </m:r>
                                  </m:sup>
                                </m:sSup>
                              </m:den>
                            </m:f>
                          </m:e>
                        </m:d>
                      </m:sup>
                    </m:sSup>
                  </m:oMath>
                </a14:m>
                <a:r>
                  <a:rPr lang="en-US" sz="1400" i="1" dirty="0">
                    <a:solidFill>
                      <a:schemeClr val="tx1"/>
                    </a:solidFill>
                  </a:rPr>
                  <a:t> 	</a:t>
                </a:r>
                <a:r>
                  <a:rPr lang="en-US" sz="1400" dirty="0">
                    <a:solidFill>
                      <a:schemeClr val="tx1"/>
                    </a:solidFill>
                  </a:rPr>
                  <a:t>If the target is present or  </a:t>
                </a:r>
                <a:endParaRPr lang="en-US" sz="1400" b="0" i="0" dirty="0">
                  <a:solidFill>
                    <a:schemeClr val="tx1"/>
                  </a:solidFill>
                  <a:latin typeface="Cambria Math" panose="02040503050406030204" pitchFamily="18" charset="0"/>
                </a:endParaRPr>
              </a:p>
              <a:p>
                <a14:m>
                  <m:oMath xmlns:m="http://schemas.openxmlformats.org/officeDocument/2006/math">
                    <m:r>
                      <a:rPr lang="en-US" sz="1400" b="0" i="0" smtClean="0">
                        <a:solidFill>
                          <a:schemeClr val="tx1"/>
                        </a:solidFill>
                        <a:latin typeface="Cambria Math" panose="02040503050406030204" pitchFamily="18" charset="0"/>
                      </a:rPr>
                      <m:t>    </m:t>
                    </m:r>
                    <m:r>
                      <a:rPr lang="en-US" sz="1400" i="1">
                        <a:solidFill>
                          <a:schemeClr val="tx1"/>
                        </a:solidFill>
                      </a:rPr>
                      <m:t>𝑃</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 = </m:t>
                    </m:r>
                    <m:f>
                      <m:fPr>
                        <m:ctrlPr>
                          <a:rPr lang="en-US" sz="1400" i="1">
                            <a:solidFill>
                              <a:schemeClr val="tx1"/>
                            </a:solidFill>
                          </a:rPr>
                        </m:ctrlPr>
                      </m:fPr>
                      <m:num>
                        <m:r>
                          <a:rPr lang="en-US" sz="1400" i="1">
                            <a:solidFill>
                              <a:schemeClr val="tx1"/>
                            </a:solidFill>
                          </a:rPr>
                          <m:t>1</m:t>
                        </m:r>
                      </m:num>
                      <m:den>
                        <m:rad>
                          <m:radPr>
                            <m:degHide m:val="on"/>
                            <m:ctrlPr>
                              <a:rPr lang="en-US" sz="1400" i="1">
                                <a:solidFill>
                                  <a:schemeClr val="tx1"/>
                                </a:solidFill>
                              </a:rPr>
                            </m:ctrlPr>
                          </m:radPr>
                          <m:deg/>
                          <m:e>
                            <m:r>
                              <a:rPr lang="en-US" sz="1400" i="1">
                                <a:solidFill>
                                  <a:schemeClr val="tx1"/>
                                </a:solidFill>
                              </a:rPr>
                              <m:t>2</m:t>
                            </m:r>
                            <m:r>
                              <a:rPr lang="en-US" sz="1400" i="1">
                                <a:solidFill>
                                  <a:schemeClr val="tx1"/>
                                </a:solidFill>
                              </a:rPr>
                              <m:t>𝜋</m:t>
                            </m:r>
                            <m:sSup>
                              <m:sSupPr>
                                <m:ctrlPr>
                                  <a:rPr lang="en-US" sz="1400" i="1">
                                    <a:solidFill>
                                      <a:schemeClr val="tx1"/>
                                    </a:solidFill>
                                  </a:rPr>
                                </m:ctrlPr>
                              </m:sSupPr>
                              <m:e>
                                <m:r>
                                  <a:rPr lang="en-US" sz="1400" i="1">
                                    <a:solidFill>
                                      <a:schemeClr val="tx1"/>
                                    </a:solidFill>
                                  </a:rPr>
                                  <m:t>𝜎</m:t>
                                </m:r>
                              </m:e>
                              <m:sup>
                                <m:r>
                                  <a:rPr lang="en-US" sz="1400" i="1">
                                    <a:solidFill>
                                      <a:schemeClr val="tx1"/>
                                    </a:solidFill>
                                  </a:rPr>
                                  <m:t>2</m:t>
                                </m:r>
                              </m:sup>
                            </m:sSup>
                          </m:e>
                        </m:rad>
                      </m:den>
                    </m:f>
                    <m:sSup>
                      <m:sSupPr>
                        <m:ctrlPr>
                          <a:rPr lang="en-US" sz="1400" i="1">
                            <a:solidFill>
                              <a:schemeClr val="tx1"/>
                            </a:solidFill>
                          </a:rPr>
                        </m:ctrlPr>
                      </m:sSupPr>
                      <m:e>
                        <m:r>
                          <a:rPr lang="en-US" sz="1400" i="1">
                            <a:solidFill>
                              <a:schemeClr val="tx1"/>
                            </a:solidFill>
                          </a:rPr>
                          <m:t>𝑒𝑥𝑝</m:t>
                        </m:r>
                      </m:e>
                      <m:sup>
                        <m:d>
                          <m:dPr>
                            <m:ctrlPr>
                              <a:rPr lang="en-US" sz="1400" i="1">
                                <a:solidFill>
                                  <a:schemeClr val="tx1"/>
                                </a:solidFill>
                              </a:rPr>
                            </m:ctrlPr>
                          </m:dPr>
                          <m:e>
                            <m:r>
                              <a:rPr lang="en-US" sz="1400" i="1">
                                <a:solidFill>
                                  <a:schemeClr val="tx1"/>
                                </a:solidFill>
                              </a:rPr>
                              <m:t>− </m:t>
                            </m:r>
                            <m:f>
                              <m:fPr>
                                <m:ctrlPr>
                                  <a:rPr lang="en-US" sz="1400" i="1">
                                    <a:solidFill>
                                      <a:schemeClr val="tx1"/>
                                    </a:solidFill>
                                  </a:rPr>
                                </m:ctrlPr>
                              </m:fPr>
                              <m:num>
                                <m:sSup>
                                  <m:sSupPr>
                                    <m:ctrlPr>
                                      <a:rPr lang="en-US" sz="1400" i="1">
                                        <a:solidFill>
                                          <a:schemeClr val="tx1"/>
                                        </a:solidFill>
                                      </a:rPr>
                                    </m:ctrlPr>
                                  </m:sSupPr>
                                  <m:e>
                                    <m:d>
                                      <m:dPr>
                                        <m:begChr m:val="["/>
                                        <m:endChr m:val="]"/>
                                        <m:ctrlPr>
                                          <a:rPr lang="en-US" sz="1400" i="1">
                                            <a:solidFill>
                                              <a:schemeClr val="tx1"/>
                                            </a:solidFill>
                                          </a:rPr>
                                        </m:ctrlPr>
                                      </m:dPr>
                                      <m:e>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e>
                                    </m:d>
                                  </m:e>
                                  <m:sup>
                                    <m:r>
                                      <a:rPr lang="en-US" sz="1400" i="1">
                                        <a:solidFill>
                                          <a:schemeClr val="tx1"/>
                                        </a:solidFill>
                                      </a:rPr>
                                      <m:t>2</m:t>
                                    </m:r>
                                  </m:sup>
                                </m:sSup>
                              </m:num>
                              <m:den>
                                <m:sSup>
                                  <m:sSupPr>
                                    <m:ctrlPr>
                                      <a:rPr lang="en-US" sz="1400" i="1">
                                        <a:solidFill>
                                          <a:schemeClr val="tx1"/>
                                        </a:solidFill>
                                      </a:rPr>
                                    </m:ctrlPr>
                                  </m:sSupPr>
                                  <m:e>
                                    <m:r>
                                      <a:rPr lang="en-US" sz="1400" i="1">
                                        <a:solidFill>
                                          <a:schemeClr val="tx1"/>
                                        </a:solidFill>
                                      </a:rPr>
                                      <m:t>2</m:t>
                                    </m:r>
                                    <m:r>
                                      <a:rPr lang="en-US" sz="1400" i="1">
                                        <a:solidFill>
                                          <a:schemeClr val="tx1"/>
                                        </a:solidFill>
                                      </a:rPr>
                                      <m:t>𝜎</m:t>
                                    </m:r>
                                  </m:e>
                                  <m:sup>
                                    <m:r>
                                      <a:rPr lang="en-US" sz="1400" i="1">
                                        <a:solidFill>
                                          <a:schemeClr val="tx1"/>
                                        </a:solidFill>
                                      </a:rPr>
                                      <m:t>2</m:t>
                                    </m:r>
                                  </m:sup>
                                </m:sSup>
                              </m:den>
                            </m:f>
                          </m:e>
                        </m:d>
                      </m:sup>
                    </m:sSup>
                  </m:oMath>
                </a14:m>
                <a:r>
                  <a:rPr lang="en-US" sz="1400" dirty="0">
                    <a:solidFill>
                      <a:schemeClr val="tx1"/>
                    </a:solidFill>
                  </a:rPr>
                  <a:t>  If there is no target where </a:t>
                </a:r>
                <a14:m>
                  <m:oMath xmlns:m="http://schemas.openxmlformats.org/officeDocument/2006/math">
                    <m:sSup>
                      <m:sSupPr>
                        <m:ctrlPr>
                          <a:rPr lang="en-US" sz="1400" i="1">
                            <a:solidFill>
                              <a:schemeClr val="tx1"/>
                            </a:solidFill>
                          </a:rPr>
                        </m:ctrlPr>
                      </m:sSupPr>
                      <m:e>
                        <m:r>
                          <a:rPr lang="en-US" sz="1400" i="1">
                            <a:solidFill>
                              <a:schemeClr val="tx1"/>
                            </a:solidFill>
                          </a:rPr>
                          <m:t>𝜎</m:t>
                        </m:r>
                      </m:e>
                      <m:sup>
                        <m:r>
                          <a:rPr lang="en-US" sz="1400">
                            <a:solidFill>
                              <a:schemeClr val="tx1"/>
                            </a:solidFill>
                          </a:rPr>
                          <m:t>2</m:t>
                        </m:r>
                      </m:sup>
                    </m:sSup>
                    <m:r>
                      <a:rPr lang="en-US" sz="1400">
                        <a:solidFill>
                          <a:schemeClr val="tx1"/>
                        </a:solidFill>
                      </a:rPr>
                      <m:t> </m:t>
                    </m:r>
                    <m:r>
                      <m:rPr>
                        <m:sty m:val="p"/>
                      </m:rPr>
                      <a:rPr lang="en-US" sz="1400">
                        <a:solidFill>
                          <a:schemeClr val="tx1"/>
                        </a:solidFill>
                      </a:rPr>
                      <m:t>i</m:t>
                    </m:r>
                  </m:oMath>
                </a14:m>
                <a:r>
                  <a:rPr lang="en-US" sz="1400" dirty="0">
                    <a:solidFill>
                      <a:schemeClr val="tx1"/>
                    </a:solidFill>
                  </a:rPr>
                  <a:t>s the variance of the measurement noise. </a:t>
                </a:r>
              </a:p>
              <a:p>
                <a:endParaRPr lang="en-US" sz="1400" dirty="0">
                  <a:solidFill>
                    <a:schemeClr val="tx1"/>
                  </a:solidFill>
                </a:endParaRPr>
              </a:p>
              <a:p>
                <a:r>
                  <a:rPr lang="en-US" sz="1400" dirty="0">
                    <a:solidFill>
                      <a:schemeClr val="tx1"/>
                    </a:solidFill>
                  </a:rPr>
                  <a:t>It is more convenient to deal with the </a:t>
                </a:r>
                <a:r>
                  <a:rPr lang="en-US" sz="1400" b="1" dirty="0">
                    <a:solidFill>
                      <a:schemeClr val="tx1"/>
                    </a:solidFill>
                  </a:rPr>
                  <a:t>likelihood ratio </a:t>
                </a:r>
                <a:r>
                  <a:rPr lang="en-US" sz="1400" dirty="0">
                    <a:solidFill>
                      <a:schemeClr val="tx1"/>
                    </a:solidFill>
                  </a:rPr>
                  <a:t>of the data rather than the measurement pdf. For the measurement model described above, the likelihood ratio for pixel(</a:t>
                </a:r>
                <a:r>
                  <a:rPr lang="en-US" sz="1400" dirty="0" err="1">
                    <a:solidFill>
                      <a:schemeClr val="tx1"/>
                    </a:solidFill>
                  </a:rPr>
                  <a:t>i,j</a:t>
                </a:r>
                <a:r>
                  <a:rPr lang="en-US" sz="1400" dirty="0">
                    <a:solidFill>
                      <a:schemeClr val="tx1"/>
                    </a:solidFill>
                  </a:rPr>
                  <a:t>) is:</a:t>
                </a:r>
              </a:p>
              <a:p>
                <a14:m>
                  <m:oMath xmlns:m="http://schemas.openxmlformats.org/officeDocument/2006/math">
                    <m:r>
                      <a:rPr lang="en-US" sz="1400" i="1">
                        <a:solidFill>
                          <a:schemeClr val="tx1"/>
                        </a:solidFill>
                      </a:rPr>
                      <m:t>ℒ</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m:t>
                    </m:r>
                    <m:f>
                      <m:fPr>
                        <m:ctrlPr>
                          <a:rPr lang="en-US" sz="1400" i="1">
                            <a:solidFill>
                              <a:schemeClr val="tx1"/>
                            </a:solidFill>
                          </a:rPr>
                        </m:ctrlPr>
                      </m:fPr>
                      <m:num>
                        <m:r>
                          <a:rPr lang="en-US" sz="1400" i="1">
                            <a:solidFill>
                              <a:schemeClr val="tx1"/>
                            </a:solidFill>
                          </a:rPr>
                          <m:t>𝑃</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 </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m:t>
                        </m:r>
                      </m:num>
                      <m:den>
                        <m:r>
                          <a:rPr lang="en-US" sz="1400" i="1">
                            <a:solidFill>
                              <a:schemeClr val="tx1"/>
                            </a:solidFill>
                          </a:rPr>
                          <m:t>𝑃</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den>
                    </m:f>
                    <m:r>
                      <a:rPr lang="en-US" sz="1400" i="1">
                        <a:solidFill>
                          <a:schemeClr val="tx1"/>
                        </a:solidFill>
                      </a:rPr>
                      <m:t> = </m:t>
                    </m:r>
                    <m:sSup>
                      <m:sSupPr>
                        <m:ctrlPr>
                          <a:rPr lang="en-US" sz="1400" i="1">
                            <a:solidFill>
                              <a:schemeClr val="tx1"/>
                            </a:solidFill>
                          </a:rPr>
                        </m:ctrlPr>
                      </m:sSupPr>
                      <m:e>
                        <m:r>
                          <a:rPr lang="en-US" sz="1400" i="1">
                            <a:solidFill>
                              <a:schemeClr val="tx1"/>
                            </a:solidFill>
                          </a:rPr>
                          <m:t>𝑒𝑥𝑝</m:t>
                        </m:r>
                      </m:e>
                      <m:sup>
                        <m:f>
                          <m:fPr>
                            <m:ctrlPr>
                              <a:rPr lang="en-US" sz="1400" i="1">
                                <a:solidFill>
                                  <a:schemeClr val="tx1"/>
                                </a:solidFill>
                              </a:rPr>
                            </m:ctrlPr>
                          </m:fPr>
                          <m:num>
                            <m:sSup>
                              <m:sSupPr>
                                <m:ctrlPr>
                                  <a:rPr lang="en-US" sz="1400" i="1">
                                    <a:solidFill>
                                      <a:schemeClr val="tx1"/>
                                    </a:solidFill>
                                  </a:rPr>
                                </m:ctrlPr>
                              </m:sSupPr>
                              <m:e>
                                <m:r>
                                  <a:rPr lang="en-US" sz="1400" i="1">
                                    <a:solidFill>
                                      <a:schemeClr val="tx1"/>
                                    </a:solidFill>
                                  </a:rPr>
                                  <m:t>2</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h</m:t>
                                </m:r>
                              </m:e>
                              <m:sup>
                                <m:d>
                                  <m:dPr>
                                    <m:ctrlPr>
                                      <a:rPr lang="en-US" sz="1400" i="1">
                                        <a:solidFill>
                                          <a:schemeClr val="tx1"/>
                                        </a:solidFill>
                                      </a:rPr>
                                    </m:ctrlPr>
                                  </m:dPr>
                                  <m:e>
                                    <m:r>
                                      <a:rPr lang="en-US" sz="1400" i="1">
                                        <a:solidFill>
                                          <a:schemeClr val="tx1"/>
                                        </a:solidFill>
                                      </a:rPr>
                                      <m:t>𝑖</m:t>
                                    </m:r>
                                    <m:r>
                                      <a:rPr lang="en-US" sz="1400" i="1">
                                        <a:solidFill>
                                          <a:schemeClr val="tx1"/>
                                        </a:solidFill>
                                      </a:rPr>
                                      <m:t>,</m:t>
                                    </m:r>
                                    <m:r>
                                      <a:rPr lang="en-US" sz="1400" i="1">
                                        <a:solidFill>
                                          <a:schemeClr val="tx1"/>
                                        </a:solidFill>
                                      </a:rPr>
                                      <m:t>𝑗</m:t>
                                    </m:r>
                                  </m:e>
                                </m:d>
                              </m:sup>
                            </m:sSup>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r>
                              <a:rPr lang="en-US" sz="1400" i="1">
                                <a:solidFill>
                                  <a:schemeClr val="tx1"/>
                                </a:solidFill>
                              </a:rPr>
                              <m:t> − [</m:t>
                            </m:r>
                            <m:sSup>
                              <m:sSupPr>
                                <m:ctrlPr>
                                  <a:rPr lang="en-US" sz="1400" i="1">
                                    <a:solidFill>
                                      <a:schemeClr val="tx1"/>
                                    </a:solidFill>
                                  </a:rPr>
                                </m:ctrlPr>
                              </m:sSupPr>
                              <m:e>
                                <m:sSup>
                                  <m:sSupPr>
                                    <m:ctrlPr>
                                      <a:rPr lang="en-US" sz="1400" i="1">
                                        <a:solidFill>
                                          <a:schemeClr val="tx1"/>
                                        </a:solidFill>
                                      </a:rPr>
                                    </m:ctrlPr>
                                  </m:sSupPr>
                                  <m:e>
                                    <m:r>
                                      <a:rPr lang="en-US" sz="1400" i="1">
                                        <a:solidFill>
                                          <a:schemeClr val="tx1"/>
                                        </a:solidFill>
                                      </a:rPr>
                                      <m:t>h</m:t>
                                    </m:r>
                                  </m:e>
                                  <m:sup>
                                    <m:d>
                                      <m:dPr>
                                        <m:ctrlPr>
                                          <a:rPr lang="en-US" sz="1400" i="1">
                                            <a:solidFill>
                                              <a:schemeClr val="tx1"/>
                                            </a:solidFill>
                                          </a:rPr>
                                        </m:ctrlPr>
                                      </m:dPr>
                                      <m:e>
                                        <m:r>
                                          <a:rPr lang="en-US" sz="1400" i="1">
                                            <a:solidFill>
                                              <a:schemeClr val="tx1"/>
                                            </a:solidFill>
                                          </a:rPr>
                                          <m:t>𝑖</m:t>
                                        </m:r>
                                        <m:r>
                                          <a:rPr lang="en-US" sz="1400" i="1">
                                            <a:solidFill>
                                              <a:schemeClr val="tx1"/>
                                            </a:solidFill>
                                          </a:rPr>
                                          <m:t>,</m:t>
                                        </m:r>
                                        <m:r>
                                          <a:rPr lang="en-US" sz="1400" i="1">
                                            <a:solidFill>
                                              <a:schemeClr val="tx1"/>
                                            </a:solidFill>
                                          </a:rPr>
                                          <m:t>𝑗</m:t>
                                        </m:r>
                                      </m:e>
                                    </m:d>
                                  </m:sup>
                                </m:sSup>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r>
                                  <a:rPr lang="en-US" sz="1400" i="1">
                                    <a:solidFill>
                                      <a:schemeClr val="tx1"/>
                                    </a:solidFill>
                                  </a:rPr>
                                  <m:t>]</m:t>
                                </m:r>
                              </m:e>
                              <m:sup>
                                <m:r>
                                  <a:rPr lang="en-US" sz="1400" i="1">
                                    <a:solidFill>
                                      <a:schemeClr val="tx1"/>
                                    </a:solidFill>
                                  </a:rPr>
                                  <m:t>2</m:t>
                                </m:r>
                              </m:sup>
                            </m:sSup>
                          </m:num>
                          <m:den>
                            <m:sSup>
                              <m:sSupPr>
                                <m:ctrlPr>
                                  <a:rPr lang="en-US" sz="1400" i="1">
                                    <a:solidFill>
                                      <a:schemeClr val="tx1"/>
                                    </a:solidFill>
                                  </a:rPr>
                                </m:ctrlPr>
                              </m:sSupPr>
                              <m:e>
                                <m:r>
                                  <a:rPr lang="en-US" sz="1400" i="1">
                                    <a:solidFill>
                                      <a:schemeClr val="tx1"/>
                                    </a:solidFill>
                                  </a:rPr>
                                  <m:t>2</m:t>
                                </m:r>
                                <m:r>
                                  <a:rPr lang="en-US" sz="1400" i="1">
                                    <a:solidFill>
                                      <a:schemeClr val="tx1"/>
                                    </a:solidFill>
                                  </a:rPr>
                                  <m:t>𝜎</m:t>
                                </m:r>
                              </m:e>
                              <m:sup>
                                <m:r>
                                  <a:rPr lang="en-US" sz="1400" i="1">
                                    <a:solidFill>
                                      <a:schemeClr val="tx1"/>
                                    </a:solidFill>
                                  </a:rPr>
                                  <m:t>2</m:t>
                                </m:r>
                              </m:sup>
                            </m:sSup>
                          </m:den>
                        </m:f>
                      </m:sup>
                    </m:sSup>
                  </m:oMath>
                </a14:m>
                <a:r>
                  <a:rPr lang="en-US" sz="1400" i="1" dirty="0">
                    <a:solidFill>
                      <a:schemeClr val="tx1"/>
                    </a:solidFill>
                  </a:rPr>
                  <a:t> 	   	</a:t>
                </a:r>
              </a:p>
              <a:p>
                <a:r>
                  <a:rPr lang="en-US" sz="1400" i="1" dirty="0">
                    <a:solidFill>
                      <a:schemeClr val="tx1"/>
                    </a:solidFill>
                  </a:rPr>
                  <a:t> </a:t>
                </a:r>
                <a:r>
                  <a:rPr lang="en-US" sz="1400" dirty="0">
                    <a:solidFill>
                      <a:schemeClr val="tx1"/>
                    </a:solidFill>
                  </a:rPr>
                  <a:t>Since the pixels assumed to be conditionally independent, the </a:t>
                </a:r>
                <a:r>
                  <a:rPr lang="en-US" sz="1400" b="1" dirty="0">
                    <a:solidFill>
                      <a:schemeClr val="tx1"/>
                    </a:solidFill>
                  </a:rPr>
                  <a:t>likelihood of the whole image</a:t>
                </a:r>
                <a:r>
                  <a:rPr lang="en-US" sz="1400" dirty="0">
                    <a:solidFill>
                      <a:schemeClr val="tx1"/>
                    </a:solidFill>
                  </a:rPr>
                  <a:t> is simply the likelihood product over all of the pixels </a:t>
                </a:r>
              </a:p>
              <a:p>
                <a:r>
                  <a:rPr lang="en-US" sz="1400" dirty="0">
                    <a:solidFill>
                      <a:schemeClr val="tx1"/>
                    </a:solidFill>
                  </a:rPr>
                  <a:t> </a:t>
                </a:r>
                <a14:m>
                  <m:oMath xmlns:m="http://schemas.openxmlformats.org/officeDocument/2006/math">
                    <m:r>
                      <a:rPr lang="en-US" sz="1400" i="1">
                        <a:solidFill>
                          <a:schemeClr val="tx1"/>
                        </a:solidFill>
                      </a:rPr>
                      <m:t>ℒ</m:t>
                    </m:r>
                    <m:r>
                      <a:rPr lang="en-US" sz="1400" i="1">
                        <a:solidFill>
                          <a:schemeClr val="tx1"/>
                        </a:solidFill>
                      </a:rPr>
                      <m:t>(</m:t>
                    </m:r>
                    <m:sSub>
                      <m:sSubPr>
                        <m:ctrlPr>
                          <a:rPr lang="en-US" sz="1400" i="1">
                            <a:solidFill>
                              <a:schemeClr val="tx1"/>
                            </a:solidFill>
                          </a:rPr>
                        </m:ctrlPr>
                      </m:sSubPr>
                      <m:e>
                        <m:r>
                          <a:rPr lang="en-US" sz="1400" i="1">
                            <a:solidFill>
                              <a:schemeClr val="tx1"/>
                            </a:solidFill>
                          </a:rPr>
                          <m:t>𝑠</m:t>
                        </m:r>
                      </m:e>
                      <m:sub>
                        <m:r>
                          <a:rPr lang="en-US" sz="1400" i="1">
                            <a:solidFill>
                              <a:schemeClr val="tx1"/>
                            </a:solidFill>
                          </a:rPr>
                          <m:t>𝑡</m:t>
                        </m:r>
                      </m:sub>
                    </m:sSub>
                    <m:r>
                      <a:rPr lang="en-US" sz="1400" i="1">
                        <a:solidFill>
                          <a:schemeClr val="tx1"/>
                        </a:solidFill>
                      </a:rPr>
                      <m:t>|</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m:t>
                    </m:r>
                    <m:nary>
                      <m:naryPr>
                        <m:chr m:val="∏"/>
                        <m:limLoc m:val="undOvr"/>
                        <m:ctrlPr>
                          <a:rPr lang="en-US" sz="1400" i="1">
                            <a:solidFill>
                              <a:schemeClr val="tx1"/>
                            </a:solidFill>
                          </a:rPr>
                        </m:ctrlPr>
                      </m:naryPr>
                      <m:sub>
                        <m:r>
                          <a:rPr lang="en-US" sz="1400" i="1">
                            <a:solidFill>
                              <a:schemeClr val="tx1"/>
                            </a:solidFill>
                          </a:rPr>
                          <m:t>𝑖</m:t>
                        </m:r>
                        <m:r>
                          <a:rPr lang="en-US" sz="1400" i="1">
                            <a:solidFill>
                              <a:schemeClr val="tx1"/>
                            </a:solidFill>
                          </a:rPr>
                          <m:t>=</m:t>
                        </m:r>
                        <m:r>
                          <a:rPr lang="en-US" sz="1400" i="1">
                            <a:solidFill>
                              <a:schemeClr val="tx1"/>
                            </a:solidFill>
                          </a:rPr>
                          <m:t>1</m:t>
                        </m:r>
                      </m:sub>
                      <m:sup>
                        <m:r>
                          <a:rPr lang="en-US" sz="1400" i="1">
                            <a:solidFill>
                              <a:schemeClr val="tx1"/>
                            </a:solidFill>
                          </a:rPr>
                          <m:t>𝛼</m:t>
                        </m:r>
                      </m:sup>
                      <m:e>
                        <m:nary>
                          <m:naryPr>
                            <m:chr m:val="∏"/>
                            <m:limLoc m:val="undOvr"/>
                            <m:ctrlPr>
                              <a:rPr lang="en-US" sz="1400" i="1">
                                <a:solidFill>
                                  <a:schemeClr val="tx1"/>
                                </a:solidFill>
                              </a:rPr>
                            </m:ctrlPr>
                          </m:naryPr>
                          <m:sub>
                            <m:r>
                              <a:rPr lang="en-US" sz="1400" i="1">
                                <a:solidFill>
                                  <a:schemeClr val="tx1"/>
                                </a:solidFill>
                              </a:rPr>
                              <m:t>𝑗</m:t>
                            </m:r>
                            <m:r>
                              <a:rPr lang="en-US" sz="1400" i="1">
                                <a:solidFill>
                                  <a:schemeClr val="tx1"/>
                                </a:solidFill>
                              </a:rPr>
                              <m:t>=</m:t>
                            </m:r>
                            <m:r>
                              <a:rPr lang="en-US" sz="1400" i="1">
                                <a:solidFill>
                                  <a:schemeClr val="tx1"/>
                                </a:solidFill>
                              </a:rPr>
                              <m:t>1</m:t>
                            </m:r>
                          </m:sub>
                          <m:sup>
                            <m:r>
                              <a:rPr lang="en-US" sz="1400" i="1">
                                <a:solidFill>
                                  <a:schemeClr val="tx1"/>
                                </a:solidFill>
                              </a:rPr>
                              <m:t>𝛽</m:t>
                            </m:r>
                          </m:sup>
                          <m:e>
                            <m:r>
                              <a:rPr lang="en-US" sz="1400" i="1">
                                <a:solidFill>
                                  <a:schemeClr val="tx1"/>
                                </a:solidFill>
                              </a:rPr>
                              <m:t>ℒ</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m:t>
                            </m:r>
                          </m:e>
                        </m:nary>
                      </m:e>
                    </m:nary>
                  </m:oMath>
                </a14:m>
                <a:r>
                  <a:rPr lang="en-US" sz="1400" i="1" dirty="0">
                    <a:solidFill>
                      <a:schemeClr val="tx1"/>
                    </a:solidFill>
                  </a:rPr>
                  <a:t> 	   </a:t>
                </a:r>
                <a:endParaRPr lang="en-US" sz="1400" dirty="0">
                  <a:solidFill>
                    <a:schemeClr val="tx1"/>
                  </a:solidFill>
                </a:endParaRPr>
              </a:p>
              <a:p>
                <a:r>
                  <a:rPr lang="en-US" sz="1400" dirty="0">
                    <a:solidFill>
                      <a:schemeClr val="tx1"/>
                    </a:solidFill>
                  </a:rPr>
                  <a:t>To reduce the computational complexity, the product can be reduced to include only those pixels which have a significant contribution. In our case, it is only one pixel.</a:t>
                </a:r>
              </a:p>
              <a:p>
                <a:r>
                  <a:rPr lang="en-US" sz="1400" dirty="0">
                    <a:solidFill>
                      <a:schemeClr val="tx1"/>
                    </a:solidFill>
                  </a:rPr>
                  <a:t> </a:t>
                </a:r>
                <a14:m>
                  <m:oMath xmlns:m="http://schemas.openxmlformats.org/officeDocument/2006/math">
                    <m:r>
                      <a:rPr lang="en-US" sz="1400" i="1">
                        <a:solidFill>
                          <a:schemeClr val="tx1"/>
                        </a:solidFill>
                      </a:rPr>
                      <m:t>ℒ</m:t>
                    </m:r>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𝑠</m:t>
                            </m:r>
                          </m:e>
                          <m:sub>
                            <m:r>
                              <a:rPr lang="en-US" sz="1400" i="1">
                                <a:solidFill>
                                  <a:schemeClr val="tx1"/>
                                </a:solidFill>
                              </a:rPr>
                              <m:t>𝑡</m:t>
                            </m:r>
                          </m:sub>
                        </m:sSub>
                      </m:e>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box>
                      <m:boxPr>
                        <m:ctrlPr>
                          <a:rPr lang="en-US" sz="1400" i="1">
                            <a:solidFill>
                              <a:schemeClr val="tx1"/>
                            </a:solidFill>
                          </a:rPr>
                        </m:ctrlPr>
                      </m:boxPr>
                      <m:e>
                        <m:groupChr>
                          <m:groupChrPr>
                            <m:chr m:val="⇒"/>
                            <m:vertJc m:val="bot"/>
                            <m:ctrlPr>
                              <a:rPr lang="en-US" sz="1400" i="1">
                                <a:solidFill>
                                  <a:schemeClr val="tx1"/>
                                </a:solidFill>
                              </a:rPr>
                            </m:ctrlPr>
                          </m:groupChrPr>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box>
                              <m:boxPr>
                                <m:ctrlPr>
                                  <a:rPr lang="en-US" sz="1400" i="1">
                                    <a:solidFill>
                                      <a:schemeClr val="tx1"/>
                                    </a:solidFill>
                                  </a:rPr>
                                </m:ctrlPr>
                              </m:boxPr>
                              <m:e>
                                <m:groupChr>
                                  <m:groupChrPr>
                                    <m:chr m:val="→"/>
                                    <m:vertJc m:val="bot"/>
                                    <m:ctrlPr>
                                      <a:rPr lang="en-US" sz="1400" i="1">
                                        <a:solidFill>
                                          <a:schemeClr val="tx1"/>
                                        </a:solidFill>
                                      </a:rPr>
                                    </m:ctrlPr>
                                  </m:groupChrPr>
                                  <m:e>
                                    <m:r>
                                      <a:rPr lang="en-US" sz="1400" i="1">
                                        <a:solidFill>
                                          <a:schemeClr val="tx1"/>
                                        </a:solidFill>
                                      </a:rPr>
                                      <m:t>𝑦𝑖𝑒𝑙𝑑𝑠</m:t>
                                    </m:r>
                                  </m:e>
                                </m:groupChr>
                              </m:e>
                            </m:box>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    </m:t>
                            </m:r>
                            <m:r>
                              <a:rPr lang="en-US" sz="1400" i="1">
                                <a:solidFill>
                                  <a:schemeClr val="tx1"/>
                                </a:solidFill>
                              </a:rPr>
                              <m:t>h</m:t>
                            </m:r>
                            <m:r>
                              <a:rPr lang="en-US" sz="1400" i="1">
                                <a:solidFill>
                                  <a:schemeClr val="tx1"/>
                                </a:solidFill>
                              </a:rPr>
                              <m:t>=</m:t>
                            </m:r>
                            <m:r>
                              <a:rPr lang="en-US" sz="1400" i="1">
                                <a:solidFill>
                                  <a:schemeClr val="tx1"/>
                                </a:solidFill>
                              </a:rPr>
                              <m:t>1</m:t>
                            </m:r>
                          </m:e>
                        </m:groupChr>
                      </m:e>
                    </m:box>
                    <m:sSup>
                      <m:sSupPr>
                        <m:ctrlPr>
                          <a:rPr lang="en-US" sz="1400" i="1">
                            <a:solidFill>
                              <a:schemeClr val="tx1"/>
                            </a:solidFill>
                          </a:rPr>
                        </m:ctrlPr>
                      </m:sSupPr>
                      <m:e>
                        <m:acc>
                          <m:accPr>
                            <m:chr m:val="̃"/>
                            <m:ctrlPr>
                              <a:rPr lang="en-US" sz="1400" i="1">
                                <a:solidFill>
                                  <a:schemeClr val="tx1"/>
                                </a:solidFill>
                              </a:rPr>
                            </m:ctrlPr>
                          </m:accPr>
                          <m:e>
                            <m:r>
                              <a:rPr lang="en-US" sz="1400" i="1">
                                <a:solidFill>
                                  <a:schemeClr val="tx1"/>
                                </a:solidFill>
                              </a:rPr>
                              <m:t>ℒ</m:t>
                            </m:r>
                          </m:e>
                        </m:acc>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𝑠</m:t>
                                </m:r>
                              </m:e>
                              <m:sub>
                                <m:r>
                                  <a:rPr lang="en-US" sz="1400" i="1">
                                    <a:solidFill>
                                      <a:schemeClr val="tx1"/>
                                    </a:solidFill>
                                  </a:rPr>
                                  <m:t>𝑡</m:t>
                                </m:r>
                              </m:sub>
                            </m:sSub>
                          </m:e>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r>
                          <a:rPr lang="en-US" sz="1400" i="1">
                            <a:solidFill>
                              <a:schemeClr val="tx1"/>
                            </a:solidFill>
                          </a:rPr>
                          <m:t> = </m:t>
                        </m:r>
                        <m:r>
                          <a:rPr lang="en-US" sz="1400" i="1">
                            <a:solidFill>
                              <a:schemeClr val="tx1"/>
                            </a:solidFill>
                          </a:rPr>
                          <m:t>𝑒𝑥𝑝</m:t>
                        </m:r>
                      </m:e>
                      <m:sup>
                        <m:f>
                          <m:fPr>
                            <m:ctrlPr>
                              <a:rPr lang="en-US" sz="1400" i="1">
                                <a:solidFill>
                                  <a:schemeClr val="tx1"/>
                                </a:solidFill>
                              </a:rPr>
                            </m:ctrlPr>
                          </m:fPr>
                          <m:num>
                            <m:r>
                              <a:rPr lang="en-US" sz="1400" i="1">
                                <a:solidFill>
                                  <a:schemeClr val="tx1"/>
                                </a:solidFill>
                              </a:rPr>
                              <m:t>2</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r>
                              <a:rPr lang="en-US" sz="1400" i="1">
                                <a:solidFill>
                                  <a:schemeClr val="tx1"/>
                                </a:solidFill>
                              </a:rPr>
                              <m:t>1</m:t>
                            </m:r>
                          </m:num>
                          <m:den>
                            <m:sSup>
                              <m:sSupPr>
                                <m:ctrlPr>
                                  <a:rPr lang="en-US" sz="1400" i="1">
                                    <a:solidFill>
                                      <a:schemeClr val="tx1"/>
                                    </a:solidFill>
                                  </a:rPr>
                                </m:ctrlPr>
                              </m:sSupPr>
                              <m:e>
                                <m:r>
                                  <a:rPr lang="en-US" sz="1400" i="1">
                                    <a:solidFill>
                                      <a:schemeClr val="tx1"/>
                                    </a:solidFill>
                                  </a:rPr>
                                  <m:t>2</m:t>
                                </m:r>
                                <m:r>
                                  <a:rPr lang="en-US" sz="1400" i="1">
                                    <a:solidFill>
                                      <a:schemeClr val="tx1"/>
                                    </a:solidFill>
                                  </a:rPr>
                                  <m:t>𝜎</m:t>
                                </m:r>
                              </m:e>
                              <m:sup>
                                <m:r>
                                  <a:rPr lang="en-US" sz="1400" i="1">
                                    <a:solidFill>
                                      <a:schemeClr val="tx1"/>
                                    </a:solidFill>
                                  </a:rPr>
                                  <m:t>2</m:t>
                                </m:r>
                              </m:sup>
                            </m:sSup>
                          </m:den>
                        </m:f>
                      </m:sup>
                    </m:sSup>
                  </m:oMath>
                </a14:m>
                <a:r>
                  <a:rPr lang="en-US" sz="1400" i="1" dirty="0">
                    <a:solidFill>
                      <a:schemeClr val="tx1"/>
                    </a:solidFill>
                  </a:rPr>
                  <a:t>				   	 </a:t>
                </a:r>
                <a:endParaRPr lang="en-US" sz="1400" dirty="0">
                  <a:solidFill>
                    <a:schemeClr val="tx1"/>
                  </a:solidFill>
                </a:endParaRPr>
              </a:p>
              <a:p>
                <a:pPr algn="ctr"/>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44972" y="1414854"/>
                <a:ext cx="11712408" cy="5328846"/>
              </a:xfrm>
              <a:prstGeom prst="rect">
                <a:avLst/>
              </a:prstGeom>
              <a:blipFill>
                <a:blip r:embed="rId3"/>
                <a:stretch>
                  <a:fillRect l="-156" t="-343"/>
                </a:stretch>
              </a:blipFill>
            </p:spPr>
            <p:txBody>
              <a:bodyPr/>
              <a:lstStyle/>
              <a:p>
                <a:r>
                  <a:rPr lang="en-US">
                    <a:noFill/>
                  </a:rPr>
                  <a:t> </a:t>
                </a:r>
              </a:p>
            </p:txBody>
          </p:sp>
        </mc:Fallback>
      </mc:AlternateContent>
      <p:sp>
        <p:nvSpPr>
          <p:cNvPr id="6" name="Arrow: Curved Left 5">
            <a:hlinkClick r:id="rId4" action="ppaction://hlinksldjump"/>
            <a:extLst>
              <a:ext uri="{FF2B5EF4-FFF2-40B4-BE49-F238E27FC236}">
                <a16:creationId xmlns:a16="http://schemas.microsoft.com/office/drawing/2014/main" id="{B1D7C482-B8F0-4117-A463-F38A979E0753}"/>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6112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 Results and Comparison</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mc:Choice xmlns:a14="http://schemas.microsoft.com/office/drawing/2010/main" Requires="a14">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pPr algn="ctr"/>
                          <a14:m>
                            <m:oMathPara xmlns:m="http://schemas.openxmlformats.org/officeDocument/2006/math">
                              <m:oMathParaPr>
                                <m:jc m:val="centerGroup"/>
                              </m:oMathParaPr>
                              <m:oMath xmlns:m="http://schemas.openxmlformats.org/officeDocument/2006/math">
                                <m:r>
                                  <a:rPr lang="en-US" sz="1000" i="1" dirty="0" smtClean="0">
                                    <a:latin typeface="Cambria Math" panose="02040503050406030204" pitchFamily="18" charset="0"/>
                                  </a:rPr>
                                  <m:t>3</m:t>
                                </m:r>
                              </m:oMath>
                            </m:oMathPara>
                          </a14:m>
                          <a:endParaRPr lang="en-US" sz="1000" dirty="0"/>
                        </a:p>
                      </a:txBody>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Choice>
        <mc:Fallback>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endParaRPr lang="en-US"/>
                        </a:p>
                      </a:txBody>
                      <a:tcPr>
                        <a:blipFill>
                          <a:blip r:embed="rId3"/>
                          <a:stretch>
                            <a:fillRect l="-341333" t="-208333" r="-112000" b="-3333"/>
                          </a:stretch>
                        </a:blipFill>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Fallback>
      </mc:AlternateContent>
      <p:cxnSp>
        <p:nvCxnSpPr>
          <p:cNvPr id="3" name="Straight Connector 2">
            <a:extLst>
              <a:ext uri="{FF2B5EF4-FFF2-40B4-BE49-F238E27FC236}">
                <a16:creationId xmlns:a16="http://schemas.microsoft.com/office/drawing/2014/main" id="{28EAAAB2-6F5B-4500-92A3-99DF1416A774}"/>
              </a:ext>
            </a:extLst>
          </p:cNvPr>
          <p:cNvCxnSpPr>
            <a:cxnSpLocks/>
          </p:cNvCxnSpPr>
          <p:nvPr/>
        </p:nvCxnSpPr>
        <p:spPr>
          <a:xfrm flipH="1" flipV="1">
            <a:off x="4964429" y="1358756"/>
            <a:ext cx="1076325" cy="691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3A2C1F-546D-4477-AA9F-4278226D7277}"/>
              </a:ext>
            </a:extLst>
          </p:cNvPr>
          <p:cNvCxnSpPr>
            <a:cxnSpLocks/>
          </p:cNvCxnSpPr>
          <p:nvPr/>
        </p:nvCxnSpPr>
        <p:spPr>
          <a:xfrm>
            <a:off x="1773297" y="2774558"/>
            <a:ext cx="903732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B55F17-688A-4779-9282-8FE30861D9E1}"/>
              </a:ext>
            </a:extLst>
          </p:cNvPr>
          <p:cNvSpPr/>
          <p:nvPr/>
        </p:nvSpPr>
        <p:spPr>
          <a:xfrm>
            <a:off x="105203" y="5655639"/>
            <a:ext cx="7975052" cy="646331"/>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M1 the size of a buffer holding frame information for making a prediction.</a:t>
            </a:r>
          </a:p>
          <a:p>
            <a:r>
              <a:rPr lang="en-US" dirty="0">
                <a:latin typeface="David" panose="020E0502060401010101" pitchFamily="34" charset="-79"/>
                <a:ea typeface="Times New Roman" panose="02020603050405020304" pitchFamily="18" charset="0"/>
                <a:cs typeface="Times New Roman" panose="02020603050405020304" pitchFamily="18" charset="0"/>
              </a:rPr>
              <a:t>M2 be the number of lookahead frames needed for prediction.</a:t>
            </a:r>
            <a:endParaRPr lang="en-US" dirty="0"/>
          </a:p>
        </p:txBody>
      </p:sp>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0">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0">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0">
                    <a:tc>
                      <a:txBody>
                        <a:bodyPr/>
                        <a:lstStyle/>
                        <a:p>
                          <a:pPr algn="ctr">
                            <a:lnSpc>
                              <a:spcPct val="150000"/>
                            </a:lnSpc>
                            <a:spcAft>
                              <a:spcPts val="0"/>
                            </a:spcAft>
                          </a:pPr>
                          <a:r>
                            <a:rPr lang="en-US" sz="900">
                              <a:effectLst/>
                            </a:rPr>
                            <a:t> Tracking trajectories with high curvatur</a:t>
                          </a:r>
                          <a14:m>
                            <m:oMath xmlns:m="http://schemas.openxmlformats.org/officeDocument/2006/math">
                              <m:sSup>
                                <m:sSupPr>
                                  <m:ctrlPr>
                                    <a:rPr lang="en-US" sz="900">
                                      <a:effectLst/>
                                    </a:rPr>
                                  </m:ctrlPr>
                                </m:sSupPr>
                                <m:e>
                                  <m:r>
                                    <a:rPr lang="en-US" sz="900">
                                      <a:effectLst/>
                                    </a:rPr>
                                    <m:t>𝒆</m:t>
                                  </m:r>
                                </m:e>
                                <m:sup>
                                  <m:r>
                                    <a:rPr lang="en-US" sz="900">
                                      <a:effectLst/>
                                    </a:rPr>
                                    <m:t>(</m:t>
                                  </m:r>
                                  <m:r>
                                    <a:rPr lang="en-US" sz="900">
                                      <a:effectLst/>
                                    </a:rPr>
                                    <m:t>𝟏</m:t>
                                  </m:r>
                                  <m:r>
                                    <a:rPr lang="en-US" sz="900">
                                      <a:effectLst/>
                                    </a:rPr>
                                    <m:t>)</m:t>
                                  </m:r>
                                </m:sup>
                              </m:sSup>
                            </m:oMath>
                          </a14:m>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Choice>
        <mc:Fallback>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415608">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804228">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804228">
                    <a:tc>
                      <a:txBody>
                        <a:bodyPr/>
                        <a:lstStyle/>
                        <a:p>
                          <a:endParaRPr lang="en-US"/>
                        </a:p>
                      </a:txBody>
                      <a:tcPr marL="68580" marR="68580" marT="0" marB="0">
                        <a:blipFill>
                          <a:blip r:embed="rId4"/>
                          <a:stretch>
                            <a:fillRect l="-355" t="-235606" r="-272695" b="-8333"/>
                          </a:stretch>
                        </a:blipFill>
                      </a:tcPr>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Fallback>
      </mc:AlternateContent>
      <p:sp>
        <p:nvSpPr>
          <p:cNvPr id="20" name="Rectangle 19">
            <a:extLst>
              <a:ext uri="{FF2B5EF4-FFF2-40B4-BE49-F238E27FC236}">
                <a16:creationId xmlns:a16="http://schemas.microsoft.com/office/drawing/2014/main" id="{AA871DE9-A18B-4779-8A53-74948FE4026F}"/>
              </a:ext>
            </a:extLst>
          </p:cNvPr>
          <p:cNvSpPr/>
          <p:nvPr/>
        </p:nvSpPr>
        <p:spPr>
          <a:xfrm>
            <a:off x="105203" y="6218576"/>
            <a:ext cx="6353471" cy="473206"/>
          </a:xfrm>
          <a:prstGeom prst="rect">
            <a:avLst/>
          </a:prstGeom>
        </p:spPr>
        <p:txBody>
          <a:bodyPr wrap="square">
            <a:spAutoFit/>
          </a:bodyPr>
          <a:lstStyle/>
          <a:p>
            <a:pPr algn="just">
              <a:lnSpc>
                <a:spcPct val="150000"/>
              </a:lnSpc>
              <a:spcAft>
                <a:spcPts val="0"/>
              </a:spcAft>
            </a:pPr>
            <a:r>
              <a:rPr lang="en-US" sz="1200" dirty="0">
                <a:latin typeface="David" panose="020E0502060401010101" pitchFamily="34" charset="-79"/>
                <a:ea typeface="Times New Roman" panose="02020603050405020304" pitchFamily="18" charset="0"/>
                <a:cs typeface="David" panose="020E0502060401010101" pitchFamily="34" charset="-79"/>
              </a:rPr>
              <a:t>(1) For tracking straight and low / medium curvature trajectories the performance is equal</a:t>
            </a:r>
            <a:r>
              <a:rPr lang="en-US" dirty="0">
                <a:latin typeface="David" panose="020E0502060401010101" pitchFamily="34" charset="-79"/>
                <a:ea typeface="Times New Roman" panose="02020603050405020304" pitchFamily="18" charset="0"/>
                <a:cs typeface="David" panose="020E0502060401010101" pitchFamily="34" charset="-79"/>
              </a:rPr>
              <a:t>.</a:t>
            </a:r>
            <a:endParaRPr lang="en-US" sz="3200" dirty="0">
              <a:effectLst/>
              <a:latin typeface="David" panose="020E0502060401010101" pitchFamily="34" charset="-79"/>
              <a:ea typeface="Times New Roman" panose="02020603050405020304" pitchFamily="18" charset="0"/>
              <a:cs typeface="David" panose="020E0502060401010101" pitchFamily="34" charset="-79"/>
            </a:endParaRP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FABEA658-1929-4C13-B7DB-9663765CE603}"/>
                  </a:ext>
                </a:extLst>
              </p:cNvPr>
              <p:cNvSpPr/>
              <p:nvPr/>
            </p:nvSpPr>
            <p:spPr>
              <a:xfrm>
                <a:off x="6107704" y="2416435"/>
                <a:ext cx="1175835" cy="324384"/>
              </a:xfrm>
              <a:prstGeom prst="rect">
                <a:avLst/>
              </a:prstGeom>
            </p:spPr>
            <p:txBody>
              <a:bodyPr wrap="none">
                <a:spAutoFit/>
              </a:bodyPr>
              <a:lstStyle/>
              <a:p>
                <a14:m>
                  <m:oMath xmlns:m="http://schemas.openxmlformats.org/officeDocument/2006/math">
                    <m:sSub>
                      <m:sSubPr>
                        <m:ctrlPr>
                          <a:rPr lang="en-US" sz="1400" i="1">
                            <a:latin typeface="Cambria Math" panose="020405030504060302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𝑆𝑁𝑅</m:t>
                        </m:r>
                      </m:e>
                      <m:sub>
                        <m:r>
                          <a:rPr lang="en-US" sz="1400" i="1">
                            <a:latin typeface="Cambria Math" panose="02040503050406030204" pitchFamily="18" charset="0"/>
                            <a:ea typeface="Times New Roman" panose="02020603050405020304" pitchFamily="18" charset="0"/>
                            <a:cs typeface="David" panose="020E0502060401010101" pitchFamily="34" charset="-79"/>
                          </a:rPr>
                          <m:t>𝑝𝑑</m:t>
                        </m:r>
                        <m:r>
                          <a:rPr lang="en-US" sz="1400" i="1">
                            <a:latin typeface="Cambria Math" panose="02040503050406030204" pitchFamily="18" charset="0"/>
                            <a:ea typeface="Times New Roman" panose="02020603050405020304" pitchFamily="18" charset="0"/>
                            <a:cs typeface="David" panose="020E0502060401010101" pitchFamily="34" charset="-79"/>
                          </a:rPr>
                          <m:t>=</m:t>
                        </m:r>
                        <m:r>
                          <a:rPr lang="en-US" sz="1400" i="1">
                            <a:latin typeface="Cambria Math" panose="02040503050406030204" pitchFamily="18" charset="0"/>
                            <a:ea typeface="Times New Roman" panose="02020603050405020304" pitchFamily="18" charset="0"/>
                            <a:cs typeface="David" panose="020E0502060401010101" pitchFamily="34" charset="-79"/>
                          </a:rPr>
                          <m:t>100</m:t>
                        </m:r>
                        <m:r>
                          <a:rPr lang="en-US" sz="1400"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sz="1400" dirty="0">
                    <a:latin typeface="David" panose="020E0502060401010101" pitchFamily="34" charset="-79"/>
                    <a:ea typeface="Times New Roman" panose="02020603050405020304" pitchFamily="18" charset="0"/>
                  </a:rPr>
                  <a:t> </a:t>
                </a:r>
                <a:endParaRPr lang="en-US" sz="1400" dirty="0"/>
              </a:p>
            </p:txBody>
          </p:sp>
        </mc:Choice>
        <mc:Fallback>
          <p:sp>
            <p:nvSpPr>
              <p:cNvPr id="21" name="Rectangle 20">
                <a:extLst>
                  <a:ext uri="{FF2B5EF4-FFF2-40B4-BE49-F238E27FC236}">
                    <a16:creationId xmlns:a16="http://schemas.microsoft.com/office/drawing/2014/main" id="{FABEA658-1929-4C13-B7DB-9663765CE603}"/>
                  </a:ext>
                </a:extLst>
              </p:cNvPr>
              <p:cNvSpPr>
                <a:spLocks noRot="1" noChangeAspect="1" noMove="1" noResize="1" noEditPoints="1" noAdjustHandles="1" noChangeArrowheads="1" noChangeShapeType="1" noTextEdit="1"/>
              </p:cNvSpPr>
              <p:nvPr/>
            </p:nvSpPr>
            <p:spPr>
              <a:xfrm>
                <a:off x="6107704" y="2416435"/>
                <a:ext cx="1175835" cy="324384"/>
              </a:xfrm>
              <a:prstGeom prst="rect">
                <a:avLst/>
              </a:prstGeom>
              <a:blipFill>
                <a:blip r:embed="rId5"/>
                <a:stretch>
                  <a:fillRect b="-1852"/>
                </a:stretch>
              </a:blipFill>
            </p:spPr>
            <p:txBody>
              <a:bodyPr/>
              <a:lstStyle/>
              <a:p>
                <a:r>
                  <a:rPr lang="en-US">
                    <a:noFill/>
                  </a:rPr>
                  <a:t> </a:t>
                </a:r>
              </a:p>
            </p:txBody>
          </p:sp>
        </mc:Fallback>
      </mc:AlternateContent>
    </p:spTree>
    <p:extLst>
      <p:ext uri="{BB962C8B-B14F-4D97-AF65-F5344CB8AC3E}">
        <p14:creationId xmlns:p14="http://schemas.microsoft.com/office/powerpoint/2010/main" val="11568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Wingdings" panose="05000000000000000000" pitchFamily="2" charset="2"/>
                  <a:buChar char="Ø"/>
                </a:pPr>
                <a:r>
                  <a:rPr lang="en-US" sz="2400" dirty="0">
                    <a:solidFill>
                      <a:schemeClr val="tx1"/>
                    </a:solidFill>
                  </a:rPr>
                  <a:t>Run time Performance –</a:t>
                </a:r>
              </a:p>
              <a:p>
                <a:pPr marL="342900" indent="-342900">
                  <a:buFontTx/>
                  <a:buChar char="-"/>
                </a:pPr>
                <a:r>
                  <a:rPr lang="en-US" sz="2000" dirty="0">
                    <a:solidFill>
                      <a:schemeClr val="tx1"/>
                    </a:solidFill>
                  </a:rPr>
                  <a:t>8 – pixels 4000/1000 fps  16 – pixels  400/100 fps </a:t>
                </a:r>
                <a:r>
                  <a:rPr lang="en-US" dirty="0"/>
                  <a:t> </a:t>
                </a:r>
              </a:p>
              <a:p>
                <a:endParaRPr lang="en-US" sz="1800" dirty="0">
                  <a:solidFill>
                    <a:schemeClr val="tx1"/>
                  </a:solidFill>
                </a:endParaRPr>
              </a:p>
              <a:p>
                <a:pPr marL="342900" indent="-342900">
                  <a:buFont typeface="Wingdings" panose="05000000000000000000" pitchFamily="2" charset="2"/>
                  <a:buChar char="Ø"/>
                </a:pPr>
                <a:r>
                  <a:rPr lang="en-US" sz="2400" dirty="0">
                    <a:solidFill>
                      <a:schemeClr val="tx1"/>
                    </a:solidFill>
                  </a:rPr>
                  <a:t>Tracking a Lost Event - </a:t>
                </a:r>
              </a:p>
              <a:p>
                <a:r>
                  <a:rPr lang="en-US" sz="1800" dirty="0">
                    <a:solidFill>
                      <a:schemeClr val="tx1"/>
                    </a:solidFill>
                  </a:rPr>
                  <a:t>- Two steps threshold test (</a:t>
                </a:r>
                <a14:m>
                  <m:oMath xmlns:m="http://schemas.openxmlformats.org/officeDocument/2006/math">
                    <m:r>
                      <a:rPr lang="en-US" sz="1800">
                        <a:solidFill>
                          <a:schemeClr val="tx1"/>
                        </a:solidFill>
                      </a:rPr>
                      <m:t>𝛼</m:t>
                    </m:r>
                    <m:r>
                      <a:rPr lang="en-US" sz="1800">
                        <a:solidFill>
                          <a:schemeClr val="tx1"/>
                        </a:solidFill>
                      </a:rPr>
                      <m:t>=</m:t>
                    </m:r>
                    <m:r>
                      <a:rPr lang="en-US" sz="1800">
                        <a:solidFill>
                          <a:schemeClr val="tx1"/>
                        </a:solidFill>
                      </a:rPr>
                      <m:t>1</m:t>
                    </m:r>
                    <m:r>
                      <a:rPr lang="en-US" sz="1800">
                        <a:solidFill>
                          <a:schemeClr val="tx1"/>
                        </a:solidFill>
                      </a:rPr>
                      <m:t>%</m:t>
                    </m:r>
                  </m:oMath>
                </a14:m>
                <a:r>
                  <a:rPr lang="en-US" sz="1800" dirty="0">
                    <a:solidFill>
                      <a:schemeClr val="tx1"/>
                    </a:solidFill>
                  </a:rPr>
                  <a:t>) with window-size gap to determine if the current window contains noise only. </a:t>
                </a:r>
              </a:p>
              <a:p>
                <a:r>
                  <a:rPr lang="en-US" sz="1800" dirty="0">
                    <a:solidFill>
                      <a:schemeClr val="tx1"/>
                    </a:solidFill>
                  </a:rPr>
                  <a:t>	Straight with model noise trajectories - False Alarm Probability(FAP) of 2% and ~90% average PD.</a:t>
                </a:r>
              </a:p>
              <a:p>
                <a:endParaRPr lang="en-US" sz="1800" dirty="0">
                  <a:solidFill>
                    <a:schemeClr val="tx1"/>
                  </a:solidFill>
                </a:endParaRPr>
              </a:p>
              <a:p>
                <a:pPr marL="285750" indent="-285750">
                  <a:buFont typeface="Wingdings" panose="05000000000000000000" pitchFamily="2" charset="2"/>
                  <a:buChar char="Ø"/>
                </a:pPr>
                <a:r>
                  <a:rPr lang="en-US" sz="2400" dirty="0">
                    <a:solidFill>
                      <a:schemeClr val="tx1"/>
                    </a:solidFill>
                    <a:hlinkClick r:id="rId3" action="ppaction://hlinksldjump"/>
                  </a:rPr>
                  <a:t>Combined</a:t>
                </a:r>
                <a:r>
                  <a:rPr lang="en-US" sz="2400" dirty="0">
                    <a:solidFill>
                      <a:schemeClr val="tx1"/>
                    </a:solidFill>
                  </a:rPr>
                  <a:t> </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489752" y="1212813"/>
                <a:ext cx="11121054" cy="4796101"/>
              </a:xfrm>
              <a:prstGeom prst="rect">
                <a:avLst/>
              </a:prstGeom>
              <a:blipFill>
                <a:blip r:embed="rId4"/>
                <a:stretch>
                  <a:fillRect l="-438" t="-889"/>
                </a:stretch>
              </a:blipFill>
            </p:spPr>
            <p:txBody>
              <a:bodyPr/>
              <a:lstStyle/>
              <a:p>
                <a:r>
                  <a:rPr lang="en-US">
                    <a:noFill/>
                  </a:rPr>
                  <a:t> </a:t>
                </a:r>
              </a:p>
            </p:txBody>
          </p:sp>
        </mc:Fallback>
      </mc:AlternateContent>
    </p:spTree>
    <p:extLst>
      <p:ext uri="{BB962C8B-B14F-4D97-AF65-F5344CB8AC3E}">
        <p14:creationId xmlns:p14="http://schemas.microsoft.com/office/powerpoint/2010/main" val="3163569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970169"/>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2D7BDB22-B0A8-423B-AF1B-DC644CB865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14198" y="1309151"/>
            <a:ext cx="1435383" cy="651399"/>
          </a:xfrm>
          <a:prstGeom prst="rect">
            <a:avLst/>
          </a:prstGeom>
          <a:noFill/>
          <a:ln>
            <a:noFill/>
          </a:ln>
        </p:spPr>
      </p:pic>
      <p:pic>
        <p:nvPicPr>
          <p:cNvPr id="7" name="Picture 6">
            <a:extLst>
              <a:ext uri="{FF2B5EF4-FFF2-40B4-BE49-F238E27FC236}">
                <a16:creationId xmlns:a16="http://schemas.microsoft.com/office/drawing/2014/main" id="{4F332C4E-1D74-4340-AECC-54D08C06FC2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74944" y="1310728"/>
            <a:ext cx="1428750" cy="640204"/>
          </a:xfrm>
          <a:prstGeom prst="rect">
            <a:avLst/>
          </a:prstGeom>
          <a:noFill/>
          <a:ln>
            <a:noFill/>
          </a:ln>
        </p:spPr>
      </p:pic>
      <p:pic>
        <p:nvPicPr>
          <p:cNvPr id="8" name="Picture 7">
            <a:extLst>
              <a:ext uri="{FF2B5EF4-FFF2-40B4-BE49-F238E27FC236}">
                <a16:creationId xmlns:a16="http://schemas.microsoft.com/office/drawing/2014/main" id="{474C6697-3C22-4FD0-B657-89FC30D8D8A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20832" y="2008161"/>
            <a:ext cx="1435384" cy="670626"/>
          </a:xfrm>
          <a:prstGeom prst="rect">
            <a:avLst/>
          </a:prstGeom>
          <a:noFill/>
          <a:ln>
            <a:noFill/>
          </a:ln>
        </p:spPr>
      </p:pic>
      <p:pic>
        <p:nvPicPr>
          <p:cNvPr id="9" name="Picture 8">
            <a:extLst>
              <a:ext uri="{FF2B5EF4-FFF2-40B4-BE49-F238E27FC236}">
                <a16:creationId xmlns:a16="http://schemas.microsoft.com/office/drawing/2014/main" id="{F8B9F97C-80FA-4AF7-A428-79651E25430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4083" y="2018355"/>
            <a:ext cx="1428750" cy="640204"/>
          </a:xfrm>
          <a:prstGeom prst="rect">
            <a:avLst/>
          </a:prstGeom>
          <a:noFill/>
          <a:ln>
            <a:noFill/>
          </a:ln>
        </p:spPr>
      </p:pic>
      <p:sp>
        <p:nvSpPr>
          <p:cNvPr id="2" name="Rectangle 1">
            <a:extLst>
              <a:ext uri="{FF2B5EF4-FFF2-40B4-BE49-F238E27FC236}">
                <a16:creationId xmlns:a16="http://schemas.microsoft.com/office/drawing/2014/main" id="{B303F518-306B-4366-AF4C-6167B5EF8874}"/>
              </a:ext>
            </a:extLst>
          </p:cNvPr>
          <p:cNvSpPr/>
          <p:nvPr/>
        </p:nvSpPr>
        <p:spPr>
          <a:xfrm>
            <a:off x="2737989" y="1858631"/>
            <a:ext cx="548548"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Viterbi</a:t>
            </a:r>
            <a:endParaRPr lang="en-US" sz="1000" dirty="0"/>
          </a:p>
        </p:txBody>
      </p:sp>
      <p:sp>
        <p:nvSpPr>
          <p:cNvPr id="11" name="Rectangle 10">
            <a:extLst>
              <a:ext uri="{FF2B5EF4-FFF2-40B4-BE49-F238E27FC236}">
                <a16:creationId xmlns:a16="http://schemas.microsoft.com/office/drawing/2014/main" id="{D7905D4B-4D1F-4CB8-BB01-0212F4EDAFEB}"/>
              </a:ext>
            </a:extLst>
          </p:cNvPr>
          <p:cNvSpPr/>
          <p:nvPr/>
        </p:nvSpPr>
        <p:spPr>
          <a:xfrm>
            <a:off x="2525483" y="2588815"/>
            <a:ext cx="1011815"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Dynamic SHAS</a:t>
            </a:r>
            <a:endParaRPr lang="en-US" sz="1000" dirty="0"/>
          </a:p>
        </p:txBody>
      </p:sp>
      <p:sp>
        <p:nvSpPr>
          <p:cNvPr id="12" name="מלבן 939">
            <a:extLst>
              <a:ext uri="{FF2B5EF4-FFF2-40B4-BE49-F238E27FC236}">
                <a16:creationId xmlns:a16="http://schemas.microsoft.com/office/drawing/2014/main" id="{655DD802-BCDF-41E1-AE01-20744F33A831}"/>
              </a:ext>
            </a:extLst>
          </p:cNvPr>
          <p:cNvSpPr/>
          <p:nvPr/>
        </p:nvSpPr>
        <p:spPr>
          <a:xfrm>
            <a:off x="980887" y="3153190"/>
            <a:ext cx="4611300" cy="3195127"/>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n-US" sz="1000" b="1" i="1" u="sng" dirty="0">
                <a:effectLst/>
                <a:latin typeface="Calibri" panose="020F0502020204030204" pitchFamily="34" charset="0"/>
                <a:ea typeface="Times New Roman" panose="02020603050405020304" pitchFamily="18" charset="0"/>
                <a:cs typeface="Arial" panose="020B0604020202020204" pitchFamily="34" charset="0"/>
              </a:rPr>
              <a:t>Combined tracking algorithm</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//Dynamic SHAS window size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Arial" panose="020B0604020202020204" pitchFamily="34" charset="0"/>
              </a:rPr>
              <a:t>windowSize</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//Viterbi back steps number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back step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//The number of initial Dynamic SHAS based tracking algorithm predictions</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David" panose="020E0502060401010101" pitchFamily="34" charset="-79"/>
              </a:rPr>
              <a:t>numDynamicPredictions</a:t>
            </a:r>
            <a:r>
              <a:rPr lang="en-US" sz="1000" i="1" dirty="0">
                <a:effectLst/>
                <a:latin typeface="Calibri" panose="020F0502020204030204" pitchFamily="34" charset="0"/>
                <a:ea typeface="Times New Roman" panose="02020603050405020304" pitchFamily="18" charset="0"/>
                <a:cs typeface="David" panose="020E0502060401010101" pitchFamily="34" charset="-79"/>
              </a:rPr>
              <a:t> = 2*window size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000" dirty="0">
              <a:latin typeface="David" panose="020E0502060401010101" pitchFamily="34" charset="-79"/>
              <a:ea typeface="Times New Roman" panose="02020603050405020304" pitchFamily="18" charset="0"/>
              <a:cs typeface="David" panose="020E0502060401010101" pitchFamily="34" charset="-79"/>
            </a:endParaRPr>
          </a:p>
          <a:p>
            <a:pPr marL="228600" indent="-228600" algn="just">
              <a:lnSpc>
                <a:spcPct val="150000"/>
              </a:lnSpc>
              <a:spcAft>
                <a:spcPts val="0"/>
              </a:spcAft>
              <a:buAutoNum type="arabicPeriod"/>
            </a:pPr>
            <a:r>
              <a:rPr lang="en-US" sz="1000" i="1" dirty="0">
                <a:effectLst/>
                <a:latin typeface="Calibri" panose="020F0502020204030204" pitchFamily="34" charset="0"/>
                <a:ea typeface="Times New Roman" panose="02020603050405020304" pitchFamily="18" charset="0"/>
                <a:cs typeface="Arial" panose="020B0604020202020204" pitchFamily="34" charset="0"/>
              </a:rPr>
              <a:t>Initialize Viterbi(back step)  and Dynamic SHAS based algorithms( window size)</a:t>
            </a:r>
          </a:p>
          <a:p>
            <a:pPr marL="228600" indent="-228600" algn="just">
              <a:lnSpc>
                <a:spcPct val="150000"/>
              </a:lnSpc>
              <a:spcAft>
                <a:spcPts val="0"/>
              </a:spcAft>
              <a:buAutoNum type="arabicPeriod"/>
            </a:pPr>
            <a:r>
              <a:rPr lang="en-US" sz="1000" i="1" dirty="0">
                <a:latin typeface="Calibri" panose="020F0502020204030204" pitchFamily="34" charset="0"/>
                <a:ea typeface="Times New Roman" panose="02020603050405020304" pitchFamily="18" charset="0"/>
                <a:cs typeface="Arial" panose="020B0604020202020204" pitchFamily="34" charset="0"/>
              </a:rPr>
              <a:t> </a:t>
            </a:r>
            <a:r>
              <a:rPr lang="en-US" sz="1000" i="1" dirty="0">
                <a:effectLst/>
                <a:latin typeface="Calibri" panose="020F0502020204030204" pitchFamily="34" charset="0"/>
                <a:ea typeface="Times New Roman" panose="02020603050405020304" pitchFamily="18" charset="0"/>
                <a:cs typeface="Arial" panose="020B0604020202020204" pitchFamily="34" charset="0"/>
              </a:rPr>
              <a:t>For step 1 up to </a:t>
            </a:r>
            <a:r>
              <a:rPr lang="en-US" sz="1000" i="1" dirty="0" err="1">
                <a:effectLst/>
                <a:latin typeface="Calibri" panose="020F0502020204030204" pitchFamily="34" charset="0"/>
                <a:ea typeface="Times New Roman" panose="02020603050405020304" pitchFamily="18" charset="0"/>
                <a:cs typeface="Arial" panose="020B0604020202020204" pitchFamily="34" charset="0"/>
              </a:rPr>
              <a:t>numDynamicPredictions</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p>
          <a:p>
            <a:pPr algn="just">
              <a:lnSpc>
                <a:spcPct val="150000"/>
              </a:lnSpc>
              <a:spcAft>
                <a:spcPts val="0"/>
              </a:spcAft>
            </a:pPr>
            <a:r>
              <a:rPr lang="en-US" sz="1000" i="1" dirty="0">
                <a:latin typeface="Calibri" panose="020F0502020204030204" pitchFamily="34" charset="0"/>
                <a:ea typeface="Times New Roman" panose="02020603050405020304" pitchFamily="18" charset="0"/>
                <a:cs typeface="Arial" panose="020B0604020202020204" pitchFamily="34" charset="0"/>
              </a:rPr>
              <a:t>           2.1 </a:t>
            </a:r>
            <a:r>
              <a:rPr lang="en-US" sz="1000" i="1" dirty="0">
                <a:effectLst/>
                <a:latin typeface="Calibri" panose="020F0502020204030204" pitchFamily="34" charset="0"/>
                <a:ea typeface="Times New Roman" panose="02020603050405020304" pitchFamily="18" charset="0"/>
                <a:cs typeface="David" panose="020E0502060401010101" pitchFamily="34" charset="-79"/>
              </a:rPr>
              <a:t>If 'Lost event' declared</a:t>
            </a:r>
          </a:p>
          <a:p>
            <a:pPr algn="just">
              <a:lnSpc>
                <a:spcPct val="127000"/>
              </a:lnSpc>
              <a:spcAft>
                <a:spcPts val="20"/>
              </a:spcAft>
            </a:pPr>
            <a:r>
              <a:rPr lang="en-US" sz="1000" i="1" dirty="0">
                <a:latin typeface="Calibri" panose="020F0502020204030204" pitchFamily="34" charset="0"/>
                <a:ea typeface="Times New Roman" panose="02020603050405020304" pitchFamily="18" charset="0"/>
                <a:cs typeface="David" panose="020E0502060401010101" pitchFamily="34" charset="-79"/>
              </a:rPr>
              <a:t>                    </a:t>
            </a:r>
            <a:r>
              <a:rPr lang="en-US" sz="1000" i="1" dirty="0">
                <a:effectLst/>
                <a:latin typeface="Calibri" panose="020F0502020204030204" pitchFamily="34" charset="0"/>
                <a:ea typeface="Times New Roman" panose="02020603050405020304" pitchFamily="18" charset="0"/>
                <a:cs typeface="David" panose="020E0502060401010101" pitchFamily="34" charset="-79"/>
              </a:rPr>
              <a:t>2.1.1 Break</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indent="-228600" algn="just">
              <a:lnSpc>
                <a:spcPct val="127000"/>
              </a:lnSpc>
              <a:spcAft>
                <a:spcPts val="2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2.2 else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2.2.1 Predicted Position = Dynamic Shas based tracking algo. Prediction</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pPr>
            <a:r>
              <a:rPr lang="en-US" sz="1000" i="1" dirty="0">
                <a:effectLst/>
                <a:latin typeface="Calibri" panose="020F0502020204030204" pitchFamily="34" charset="0"/>
                <a:ea typeface="Times New Roman" panose="02020603050405020304" pitchFamily="18" charset="0"/>
                <a:cs typeface="David" panose="020E0502060401010101" pitchFamily="34" charset="-79"/>
              </a:rPr>
              <a:t>3.   </a:t>
            </a:r>
            <a:r>
              <a:rPr lang="en-US" sz="1000" i="1" dirty="0">
                <a:latin typeface="Calibri" panose="020F0502020204030204" pitchFamily="34" charset="0"/>
                <a:ea typeface="Times New Roman" panose="02020603050405020304" pitchFamily="18" charset="0"/>
                <a:cs typeface="David" panose="020E0502060401010101" pitchFamily="34" charset="-79"/>
              </a:rPr>
              <a:t>Predicted Position = Viterbi based tracking algo. Prediction</a:t>
            </a:r>
            <a:endParaRPr lang="en-US" sz="1000" i="1" dirty="0">
              <a:latin typeface="Calibri" panose="020F0502020204030204" pitchFamily="34" charset="0"/>
              <a:ea typeface="Times New Roman" panose="02020603050405020304" pitchFamily="18" charset="0"/>
              <a:cs typeface="Arial" panose="020B0604020202020204" pitchFamily="34" charset="0"/>
            </a:endParaRPr>
          </a:p>
          <a:p>
            <a:pPr algn="just">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8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2486AD5F-F245-4C7C-A70D-EFB9A84FAED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814887" y="1287901"/>
            <a:ext cx="2825750" cy="1862851"/>
          </a:xfrm>
          <a:prstGeom prst="rect">
            <a:avLst/>
          </a:prstGeom>
          <a:noFill/>
          <a:ln>
            <a:noFill/>
          </a:ln>
        </p:spPr>
      </p:pic>
      <p:pic>
        <p:nvPicPr>
          <p:cNvPr id="14" name="Picture 13">
            <a:extLst>
              <a:ext uri="{FF2B5EF4-FFF2-40B4-BE49-F238E27FC236}">
                <a16:creationId xmlns:a16="http://schemas.microsoft.com/office/drawing/2014/main" id="{4FD6F63E-BA92-4014-A711-715D0190C81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501151" y="1291580"/>
            <a:ext cx="2109655" cy="1825459"/>
          </a:xfrm>
          <a:prstGeom prst="rect">
            <a:avLst/>
          </a:prstGeom>
          <a:noFill/>
          <a:ln>
            <a:noFill/>
          </a:ln>
        </p:spPr>
      </p:pic>
      <p:pic>
        <p:nvPicPr>
          <p:cNvPr id="15" name="Picture 14">
            <a:extLst>
              <a:ext uri="{FF2B5EF4-FFF2-40B4-BE49-F238E27FC236}">
                <a16:creationId xmlns:a16="http://schemas.microsoft.com/office/drawing/2014/main" id="{C764CA5F-3B7B-4D97-880C-B537B2EBC8B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585809" y="3437319"/>
            <a:ext cx="2109655" cy="1825460"/>
          </a:xfrm>
          <a:prstGeom prst="rect">
            <a:avLst/>
          </a:prstGeom>
          <a:noFill/>
          <a:ln>
            <a:noFill/>
          </a:ln>
        </p:spPr>
      </p:pic>
      <p:sp>
        <p:nvSpPr>
          <p:cNvPr id="3" name="Rectangle 2">
            <a:extLst>
              <a:ext uri="{FF2B5EF4-FFF2-40B4-BE49-F238E27FC236}">
                <a16:creationId xmlns:a16="http://schemas.microsoft.com/office/drawing/2014/main" id="{C96AD6F0-4152-4535-8324-86177AC97301}"/>
              </a:ext>
            </a:extLst>
          </p:cNvPr>
          <p:cNvSpPr/>
          <p:nvPr/>
        </p:nvSpPr>
        <p:spPr>
          <a:xfrm>
            <a:off x="8743595" y="5513993"/>
            <a:ext cx="1794081" cy="276999"/>
          </a:xfrm>
          <a:prstGeom prst="rect">
            <a:avLst/>
          </a:prstGeom>
        </p:spPr>
        <p:txBody>
          <a:bodyPr wrap="none">
            <a:spAutoFit/>
          </a:bodyPr>
          <a:lstStyle/>
          <a:p>
            <a:r>
              <a:rPr lang="en-US" sz="1200" dirty="0">
                <a:latin typeface="David" panose="020E0502060401010101" pitchFamily="34" charset="-79"/>
                <a:ea typeface="Times New Roman" panose="02020603050405020304" pitchFamily="18" charset="0"/>
                <a:cs typeface="Times New Roman" panose="02020603050405020304" pitchFamily="18" charset="0"/>
              </a:rPr>
              <a:t>Straight with model Noise</a:t>
            </a:r>
            <a:endParaRPr lang="en-US" sz="1200" dirty="0"/>
          </a:p>
        </p:txBody>
      </p:sp>
      <p:sp>
        <p:nvSpPr>
          <p:cNvPr id="16" name="Arrow: Curved Left 15">
            <a:hlinkClick r:id="rId10" action="ppaction://hlinksldjump"/>
            <a:extLst>
              <a:ext uri="{FF2B5EF4-FFF2-40B4-BE49-F238E27FC236}">
                <a16:creationId xmlns:a16="http://schemas.microsoft.com/office/drawing/2014/main" id="{8D0195CE-DDE8-4660-A550-B235F0361956}"/>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4581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ea typeface="Times New Roman" panose="02020603050405020304" pitchFamily="18" charset="0"/>
                <a:cs typeface="Times New Roman" panose="02020603050405020304" pitchFamily="18" charset="0"/>
              </a:rPr>
              <a:t>A Synthetic target in real clouds scene</a:t>
            </a:r>
            <a:endParaRPr lang="en-US" sz="3200" dirty="0">
              <a:solidFill>
                <a:schemeClr val="tx1"/>
              </a:solidFill>
            </a:endParaRPr>
          </a:p>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sp>
        <p:nvSpPr>
          <p:cNvPr id="3" name="Rectangle 2">
            <a:extLst>
              <a:ext uri="{FF2B5EF4-FFF2-40B4-BE49-F238E27FC236}">
                <a16:creationId xmlns:a16="http://schemas.microsoft.com/office/drawing/2014/main" id="{8A117A82-17B7-4E1B-86B3-BFECE534E128}"/>
              </a:ext>
            </a:extLst>
          </p:cNvPr>
          <p:cNvSpPr/>
          <p:nvPr/>
        </p:nvSpPr>
        <p:spPr>
          <a:xfrm>
            <a:off x="131179" y="2016336"/>
            <a:ext cx="4047281"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cs typeface="Times New Roman" panose="02020603050405020304" pitchFamily="18" charset="0"/>
              </a:rPr>
              <a:t>Embed the target in the scene according to the Signal-to-Clutter Ratio (SCR)</a:t>
            </a:r>
            <a:endParaRPr lang="en-US" dirty="0"/>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685657A-1E24-412F-B90F-6740EB6A4083}"/>
                  </a:ext>
                </a:extLst>
              </p:cNvPr>
              <p:cNvSpPr/>
              <p:nvPr/>
            </p:nvSpPr>
            <p:spPr>
              <a:xfrm>
                <a:off x="-91441" y="2662667"/>
                <a:ext cx="6096000" cy="2120196"/>
              </a:xfrm>
              <a:prstGeom prst="rect">
                <a:avLst/>
              </a:prstGeom>
            </p:spPr>
            <p:txBody>
              <a:bodyPr>
                <a:spAutoFit/>
              </a:bodyPr>
              <a:lstStyle/>
              <a:p>
                <a:pPr marL="457200" indent="457200">
                  <a:lnSpc>
                    <a:spcPct val="150000"/>
                  </a:lnSpc>
                  <a:spcAft>
                    <a:spcPts val="100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𝑆𝐶𝑅</m:t>
                    </m:r>
                    <m:r>
                      <a:rPr lang="en-US" i="1">
                        <a:latin typeface="Cambria Math" panose="02040503050406030204" pitchFamily="18" charset="0"/>
                        <a:ea typeface="Times New Roman" panose="02020603050405020304" pitchFamily="18" charset="0"/>
                        <a:cs typeface="David" panose="020E0502060401010101" pitchFamily="34" charset="-79"/>
                      </a:rPr>
                      <m:t>=</m:t>
                    </m:r>
                    <m:f>
                      <m:fPr>
                        <m:ctrlPr>
                          <a:rPr lang="en-US" i="1">
                            <a:latin typeface="Cambria Math" panose="02040503050406030204" pitchFamily="18" charset="0"/>
                            <a:ea typeface="Times New Roman" panose="02020603050405020304" pitchFamily="18" charset="0"/>
                            <a:cs typeface="David" panose="020E0502060401010101" pitchFamily="34" charset="-79"/>
                          </a:rPr>
                        </m:ctrlPr>
                      </m:fPr>
                      <m:num>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𝑡</m:t>
                            </m:r>
                          </m:e>
                          <m:sub>
                            <m:r>
                              <a:rPr lang="en-US" i="1">
                                <a:latin typeface="Cambria Math" panose="02040503050406030204" pitchFamily="18" charset="0"/>
                                <a:ea typeface="Times New Roman" panose="02020603050405020304" pitchFamily="18" charset="0"/>
                                <a:cs typeface="David" panose="020E0502060401010101" pitchFamily="34" charset="-79"/>
                              </a:rPr>
                              <m:t>𝑐</m:t>
                            </m:r>
                          </m:sub>
                        </m:sSub>
                      </m:num>
                      <m:den>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𝜇</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r>
                          <a:rPr lang="en-US" i="1">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𝜎</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den>
                    </m:f>
                  </m:oMath>
                </a14:m>
                <a:r>
                  <a:rPr lang="en-US" dirty="0">
                    <a:latin typeface="David" panose="020E0502060401010101" pitchFamily="34" charset="-79"/>
                    <a:ea typeface="Times New Roman" panose="02020603050405020304" pitchFamily="18" charset="0"/>
                    <a:cs typeface="David" panose="020E0502060401010101" pitchFamily="34" charset="-79"/>
                  </a:rPr>
                  <a:t>		                       	                                   </a:t>
                </a:r>
                <a:endParaRPr lang="en-US" sz="1100" dirty="0">
                  <a:effectLst/>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mean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𝜎</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STD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oMath>
                </a14:m>
                <a:r>
                  <a:rPr lang="en-US" sz="1400" i="1" dirty="0">
                    <a:latin typeface="Cambria Math" panose="02040503050406030204" pitchFamily="18" charset="0"/>
                    <a:ea typeface="Times New Roman" panose="02020603050405020304" pitchFamily="18" charset="0"/>
                    <a:cs typeface="David" panose="020E0502060401010101" pitchFamily="34" charset="-79"/>
                  </a:rPr>
                  <a:t> – </a:t>
                </a:r>
                <a:r>
                  <a:rPr lang="en-US" sz="1400" dirty="0">
                    <a:latin typeface="Cambria Math" panose="02040503050406030204" pitchFamily="18" charset="0"/>
                    <a:ea typeface="Times New Roman" panose="02020603050405020304" pitchFamily="18" charset="0"/>
                    <a:cs typeface="David" panose="020E0502060401010101" pitchFamily="34" charset="-79"/>
                  </a:rPr>
                  <a:t>The target peak. </a:t>
                </a:r>
                <a:endParaRPr lang="en-US" sz="1400" dirty="0">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𝑡</m:t>
                        </m:r>
                      </m:e>
                      <m:sub>
                        <m:r>
                          <a:rPr lang="en-US" sz="1400" i="1">
                            <a:latin typeface="Cambria Math" panose="02040503050406030204" pitchFamily="18" charset="0"/>
                            <a:ea typeface="Times New Roman" panose="02020603050405020304" pitchFamily="18" charset="0"/>
                            <a:cs typeface="David" panose="020E0502060401010101" pitchFamily="34" charset="-79"/>
                          </a:rPr>
                          <m:t>𝑐</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 – The Target contrast </a:t>
                </a: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latin typeface="Cambria Math" panose="02040503050406030204" pitchFamily="18" charset="0"/>
                        <a:ea typeface="Times New Roman" panose="02020603050405020304" pitchFamily="18" charset="0"/>
                        <a:cs typeface="David" panose="020E0502060401010101" pitchFamily="34" charset="-79"/>
                      </a:rPr>
                      <m:t> − </m:t>
                    </m:r>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a:t>
                </a:r>
                <a:endParaRPr lang="en-US" sz="1400"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6" name="Rectangle 5">
                <a:extLst>
                  <a:ext uri="{FF2B5EF4-FFF2-40B4-BE49-F238E27FC236}">
                    <a16:creationId xmlns:a16="http://schemas.microsoft.com/office/drawing/2014/main" id="{8685657A-1E24-412F-B90F-6740EB6A4083}"/>
                  </a:ext>
                </a:extLst>
              </p:cNvPr>
              <p:cNvSpPr>
                <a:spLocks noRot="1" noChangeAspect="1" noMove="1" noResize="1" noEditPoints="1" noAdjustHandles="1" noChangeArrowheads="1" noChangeShapeType="1" noTextEdit="1"/>
              </p:cNvSpPr>
              <p:nvPr/>
            </p:nvSpPr>
            <p:spPr>
              <a:xfrm>
                <a:off x="-91441" y="2662667"/>
                <a:ext cx="6096000" cy="2120196"/>
              </a:xfrm>
              <a:prstGeom prst="rect">
                <a:avLst/>
              </a:prstGeom>
              <a:blipFill>
                <a:blip r:embed="rId7"/>
                <a:stretch>
                  <a:fillRect b="-1149"/>
                </a:stretch>
              </a:blipFill>
            </p:spPr>
            <p:txBody>
              <a:bodyPr/>
              <a:lstStyle/>
              <a:p>
                <a:r>
                  <a:rPr lang="en-US">
                    <a:noFill/>
                  </a:rPr>
                  <a:t> </a:t>
                </a:r>
              </a:p>
            </p:txBody>
          </p:sp>
        </mc:Fallback>
      </mc:AlternateContent>
      <p:pic>
        <p:nvPicPr>
          <p:cNvPr id="7" name="STwWN066yM033z_3Wscene1">
            <a:hlinkClick r:id="" action="ppaction://media"/>
            <a:extLst>
              <a:ext uri="{FF2B5EF4-FFF2-40B4-BE49-F238E27FC236}">
                <a16:creationId xmlns:a16="http://schemas.microsoft.com/office/drawing/2014/main" id="{1DD791B5-1B37-4CB9-8F2A-28CD1C5FD9B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862708" y="1554963"/>
            <a:ext cx="4574985" cy="2245268"/>
          </a:xfrm>
          <a:prstGeom prst="rect">
            <a:avLst/>
          </a:prstGeom>
        </p:spPr>
      </p:pic>
      <p:pic>
        <p:nvPicPr>
          <p:cNvPr id="8" name="STwWNM090y080z_3Wscene2">
            <a:hlinkClick r:id="" action="ppaction://media"/>
            <a:extLst>
              <a:ext uri="{FF2B5EF4-FFF2-40B4-BE49-F238E27FC236}">
                <a16:creationId xmlns:a16="http://schemas.microsoft.com/office/drawing/2014/main" id="{3655C551-A9DA-491F-B468-FE3CDAE2B89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58984" y="3800231"/>
            <a:ext cx="4924284" cy="2416694"/>
          </a:xfrm>
          <a:prstGeom prst="rect">
            <a:avLst/>
          </a:prstGeom>
        </p:spPr>
      </p:pic>
    </p:spTree>
    <p:extLst>
      <p:ext uri="{BB962C8B-B14F-4D97-AF65-F5344CB8AC3E}">
        <p14:creationId xmlns:p14="http://schemas.microsoft.com/office/powerpoint/2010/main" val="248751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cs typeface="Times New Roman" panose="02020603050405020304" pitchFamily="18" charset="0"/>
              </a:rPr>
              <a:t>A real target in a real clouds scene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2" name="DshasTBDPlaneVideoWin8">
            <a:hlinkClick r:id="" action="ppaction://media"/>
            <a:extLst>
              <a:ext uri="{FF2B5EF4-FFF2-40B4-BE49-F238E27FC236}">
                <a16:creationId xmlns:a16="http://schemas.microsoft.com/office/drawing/2014/main" id="{EA3895D6-3907-45E6-9BC2-5F1478D549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091" y="1610308"/>
            <a:ext cx="10836275" cy="5813425"/>
          </a:xfrm>
          <a:prstGeom prst="rect">
            <a:avLst/>
          </a:prstGeom>
        </p:spPr>
      </p:pic>
    </p:spTree>
    <p:extLst>
      <p:ext uri="{BB962C8B-B14F-4D97-AF65-F5344CB8AC3E}">
        <p14:creationId xmlns:p14="http://schemas.microsoft.com/office/powerpoint/2010/main" val="277359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pPr algn="ctr"/>
            <a:endParaRPr lang="en-US" sz="1800" dirty="0"/>
          </a:p>
        </p:txBody>
      </p:sp>
      <p:sp>
        <p:nvSpPr>
          <p:cNvPr id="6" name="Rectangle 5">
            <a:extLst>
              <a:ext uri="{FF2B5EF4-FFF2-40B4-BE49-F238E27FC236}">
                <a16:creationId xmlns:a16="http://schemas.microsoft.com/office/drawing/2014/main" id="{ED8424E2-5D2B-4D4E-90BD-4EF5CBC64E73}"/>
              </a:ext>
            </a:extLst>
          </p:cNvPr>
          <p:cNvSpPr/>
          <p:nvPr/>
        </p:nvSpPr>
        <p:spPr>
          <a:xfrm>
            <a:off x="844951" y="1246380"/>
            <a:ext cx="9259747" cy="1938992"/>
          </a:xfrm>
          <a:prstGeom prst="rect">
            <a:avLst/>
          </a:prstGeom>
        </p:spPr>
        <p:txBody>
          <a:bodyPr wrap="square">
            <a:spAutoFit/>
          </a:bodyPr>
          <a:lstStyle/>
          <a:p>
            <a:pPr algn="ctr"/>
            <a:r>
              <a:rPr lang="en-US" sz="2400" dirty="0">
                <a:latin typeface="David" panose="020E0502060401010101" pitchFamily="34" charset="-79"/>
                <a:ea typeface="Times New Roman" panose="02020603050405020304" pitchFamily="18" charset="0"/>
                <a:cs typeface="Times New Roman" panose="02020603050405020304" pitchFamily="18" charset="0"/>
              </a:rPr>
              <a:t>To summarize, in this work, we showed the potential of a geometric analysis based algorithm for curve detection and target tracking. We strongly believe that additional research and adjustment can make it even more effective and robust for a much wider range of scenarios than shown in our preliminary work.</a:t>
            </a:r>
            <a:endParaRPr lang="en-US" sz="2400" dirty="0"/>
          </a:p>
        </p:txBody>
      </p:sp>
      <p:pic>
        <p:nvPicPr>
          <p:cNvPr id="8" name="Graphic 7" descr="Streamers">
            <a:extLst>
              <a:ext uri="{FF2B5EF4-FFF2-40B4-BE49-F238E27FC236}">
                <a16:creationId xmlns:a16="http://schemas.microsoft.com/office/drawing/2014/main" id="{25AAADDA-C43B-4C8E-9AB9-276A510FD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97" y="3796496"/>
            <a:ext cx="1572229" cy="1435261"/>
          </a:xfrm>
          <a:prstGeom prst="rect">
            <a:avLst/>
          </a:prstGeom>
        </p:spPr>
      </p:pic>
    </p:spTree>
    <p:extLst>
      <p:ext uri="{BB962C8B-B14F-4D97-AF65-F5344CB8AC3E}">
        <p14:creationId xmlns:p14="http://schemas.microsoft.com/office/powerpoint/2010/main" val="80128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moving target.</a:t>
            </a:r>
            <a:br>
              <a:rPr lang="en-US" sz="2800" dirty="0"/>
            </a:br>
            <a:endParaRPr lang="en-US" sz="2800" dirty="0"/>
          </a:p>
          <a:p>
            <a:pPr>
              <a:lnSpc>
                <a:spcPct val="90000"/>
              </a:lnSpc>
              <a:buFont typeface="Wingdings" pitchFamily="2" charset="2"/>
              <a:buChar char="Ø"/>
            </a:pPr>
            <a:r>
              <a:rPr lang="en-US" sz="2800" dirty="0"/>
              <a:t>A dim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528751"/>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75027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307"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9832</Words>
  <Application>Microsoft Office PowerPoint</Application>
  <PresentationFormat>Widescreen</PresentationFormat>
  <Paragraphs>942</Paragraphs>
  <Slides>54</Slides>
  <Notes>53</Notes>
  <HiddenSlides>15</HiddenSlides>
  <MMClips>11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68"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2020-03-25T12:34:28Z</dcterms:modified>
</cp:coreProperties>
</file>